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20" r:id="rId5"/>
    <p:sldId id="331" r:id="rId6"/>
    <p:sldId id="297" r:id="rId7"/>
    <p:sldId id="332" r:id="rId8"/>
    <p:sldId id="333" r:id="rId9"/>
    <p:sldId id="344" r:id="rId10"/>
    <p:sldId id="346" r:id="rId11"/>
    <p:sldId id="345" r:id="rId12"/>
    <p:sldId id="347" r:id="rId13"/>
    <p:sldId id="335" r:id="rId14"/>
    <p:sldId id="336" r:id="rId15"/>
    <p:sldId id="337" r:id="rId16"/>
    <p:sldId id="338" r:id="rId17"/>
    <p:sldId id="341" r:id="rId18"/>
    <p:sldId id="340" r:id="rId19"/>
    <p:sldId id="342" r:id="rId20"/>
    <p:sldId id="343" r:id="rId21"/>
    <p:sldId id="308" r:id="rId22"/>
  </p:sldIdLst>
  <p:sldSz cx="12192000" cy="6858000"/>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1386513-B222-9548-1F41-A1B73FAAFE58}"/>
              </a:ext>
            </a:extLst>
          </p:cNvPr>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zh-HK" altLang="en-US"/>
          </a:p>
        </p:txBody>
      </p:sp>
      <p:sp>
        <p:nvSpPr>
          <p:cNvPr id="3" name="副標題 2">
            <a:extLst>
              <a:ext uri="{FF2B5EF4-FFF2-40B4-BE49-F238E27FC236}">
                <a16:creationId xmlns:a16="http://schemas.microsoft.com/office/drawing/2014/main" id="{6B605CA2-490C-CF1B-7BED-765CBDFCBD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zh-HK" altLang="en-US"/>
          </a:p>
        </p:txBody>
      </p:sp>
      <p:sp>
        <p:nvSpPr>
          <p:cNvPr id="4" name="日期版面配置區 3">
            <a:extLst>
              <a:ext uri="{FF2B5EF4-FFF2-40B4-BE49-F238E27FC236}">
                <a16:creationId xmlns:a16="http://schemas.microsoft.com/office/drawing/2014/main" id="{02F4F899-6A12-A0C1-5DB2-060826132FC2}"/>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5" name="頁尾版面配置區 4">
            <a:extLst>
              <a:ext uri="{FF2B5EF4-FFF2-40B4-BE49-F238E27FC236}">
                <a16:creationId xmlns:a16="http://schemas.microsoft.com/office/drawing/2014/main" id="{E35C02F8-3EFC-09DF-9479-4B1DF7B264B2}"/>
              </a:ext>
            </a:extLst>
          </p:cNvPr>
          <p:cNvSpPr>
            <a:spLocks noGrp="1"/>
          </p:cNvSpPr>
          <p:nvPr>
            <p:ph type="ftr" sz="quarter" idx="11"/>
          </p:nvPr>
        </p:nvSpPr>
        <p:spPr/>
        <p:txBody>
          <a:bodyPr/>
          <a:lstStyle/>
          <a:p>
            <a:endParaRPr lang="zh-HK" altLang="en-US"/>
          </a:p>
        </p:txBody>
      </p:sp>
      <p:sp>
        <p:nvSpPr>
          <p:cNvPr id="6" name="投影片編號版面配置區 5">
            <a:extLst>
              <a:ext uri="{FF2B5EF4-FFF2-40B4-BE49-F238E27FC236}">
                <a16:creationId xmlns:a16="http://schemas.microsoft.com/office/drawing/2014/main" id="{3882F1FC-892D-2925-8161-28BBB3088FC3}"/>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439334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7A85EB7-B8BE-3698-4815-896020B24D19}"/>
              </a:ext>
            </a:extLst>
          </p:cNvPr>
          <p:cNvSpPr>
            <a:spLocks noGrp="1"/>
          </p:cNvSpPr>
          <p:nvPr>
            <p:ph type="title"/>
          </p:nvPr>
        </p:nvSpPr>
        <p:spPr/>
        <p:txBody>
          <a:bodyPr/>
          <a:lstStyle/>
          <a:p>
            <a:r>
              <a:rPr lang="zh-TW" altLang="en-US"/>
              <a:t>按一下以編輯母片標題樣式</a:t>
            </a:r>
            <a:endParaRPr lang="zh-HK" altLang="en-US"/>
          </a:p>
        </p:txBody>
      </p:sp>
      <p:sp>
        <p:nvSpPr>
          <p:cNvPr id="3" name="直排文字版面配置區 2">
            <a:extLst>
              <a:ext uri="{FF2B5EF4-FFF2-40B4-BE49-F238E27FC236}">
                <a16:creationId xmlns:a16="http://schemas.microsoft.com/office/drawing/2014/main" id="{4EB59C8F-6A75-AB28-2BFF-37E385FAE19F}"/>
              </a:ext>
            </a:extLst>
          </p:cNvPr>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a:extLst>
              <a:ext uri="{FF2B5EF4-FFF2-40B4-BE49-F238E27FC236}">
                <a16:creationId xmlns:a16="http://schemas.microsoft.com/office/drawing/2014/main" id="{CE00F6E9-0F98-2CAE-CF0B-637A681EE74E}"/>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5" name="頁尾版面配置區 4">
            <a:extLst>
              <a:ext uri="{FF2B5EF4-FFF2-40B4-BE49-F238E27FC236}">
                <a16:creationId xmlns:a16="http://schemas.microsoft.com/office/drawing/2014/main" id="{B3E484BA-C2A3-70DC-3758-DB549FCAA77D}"/>
              </a:ext>
            </a:extLst>
          </p:cNvPr>
          <p:cNvSpPr>
            <a:spLocks noGrp="1"/>
          </p:cNvSpPr>
          <p:nvPr>
            <p:ph type="ftr" sz="quarter" idx="11"/>
          </p:nvPr>
        </p:nvSpPr>
        <p:spPr/>
        <p:txBody>
          <a:bodyPr/>
          <a:lstStyle/>
          <a:p>
            <a:endParaRPr lang="zh-HK" altLang="en-US"/>
          </a:p>
        </p:txBody>
      </p:sp>
      <p:sp>
        <p:nvSpPr>
          <p:cNvPr id="6" name="投影片編號版面配置區 5">
            <a:extLst>
              <a:ext uri="{FF2B5EF4-FFF2-40B4-BE49-F238E27FC236}">
                <a16:creationId xmlns:a16="http://schemas.microsoft.com/office/drawing/2014/main" id="{19802BD7-A678-97D6-D592-83DCCDC4F377}"/>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2283977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D8824C27-0CA9-2212-52BF-2632E5B8188C}"/>
              </a:ext>
            </a:extLst>
          </p:cNvPr>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zh-HK" altLang="en-US"/>
          </a:p>
        </p:txBody>
      </p:sp>
      <p:sp>
        <p:nvSpPr>
          <p:cNvPr id="3" name="直排文字版面配置區 2">
            <a:extLst>
              <a:ext uri="{FF2B5EF4-FFF2-40B4-BE49-F238E27FC236}">
                <a16:creationId xmlns:a16="http://schemas.microsoft.com/office/drawing/2014/main" id="{30DD35C9-0B70-EA45-12A3-82E1079DC280}"/>
              </a:ext>
            </a:extLst>
          </p:cNvPr>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a:extLst>
              <a:ext uri="{FF2B5EF4-FFF2-40B4-BE49-F238E27FC236}">
                <a16:creationId xmlns:a16="http://schemas.microsoft.com/office/drawing/2014/main" id="{E0878903-6434-3090-A090-DF3F884AC192}"/>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5" name="頁尾版面配置區 4">
            <a:extLst>
              <a:ext uri="{FF2B5EF4-FFF2-40B4-BE49-F238E27FC236}">
                <a16:creationId xmlns:a16="http://schemas.microsoft.com/office/drawing/2014/main" id="{8B476380-B772-E6E1-6EF2-242F42330951}"/>
              </a:ext>
            </a:extLst>
          </p:cNvPr>
          <p:cNvSpPr>
            <a:spLocks noGrp="1"/>
          </p:cNvSpPr>
          <p:nvPr>
            <p:ph type="ftr" sz="quarter" idx="11"/>
          </p:nvPr>
        </p:nvSpPr>
        <p:spPr/>
        <p:txBody>
          <a:bodyPr/>
          <a:lstStyle/>
          <a:p>
            <a:endParaRPr lang="zh-HK" altLang="en-US"/>
          </a:p>
        </p:txBody>
      </p:sp>
      <p:sp>
        <p:nvSpPr>
          <p:cNvPr id="6" name="投影片編號版面配置區 5">
            <a:extLst>
              <a:ext uri="{FF2B5EF4-FFF2-40B4-BE49-F238E27FC236}">
                <a16:creationId xmlns:a16="http://schemas.microsoft.com/office/drawing/2014/main" id="{56529BFA-BE5A-BD1E-AC82-7E596E724042}"/>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1976339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ARK cover">
    <p:bg>
      <p:bgPr>
        <a:solidFill>
          <a:srgbClr val="2A177C"/>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7515A2-85AD-4A1B-B0B4-2EFD24DB8827}"/>
              </a:ext>
            </a:extLst>
          </p:cNvPr>
          <p:cNvSpPr>
            <a:spLocks noGrp="1"/>
          </p:cNvSpPr>
          <p:nvPr>
            <p:ph type="ctrTitle" hasCustomPrompt="1"/>
          </p:nvPr>
        </p:nvSpPr>
        <p:spPr>
          <a:xfrm>
            <a:off x="691979" y="2479633"/>
            <a:ext cx="6125510" cy="1655762"/>
          </a:xfrm>
          <a:noFill/>
        </p:spPr>
        <p:txBody>
          <a:bodyPr anchor="b">
            <a:normAutofit/>
          </a:bodyPr>
          <a:lstStyle>
            <a:lvl1pPr algn="l">
              <a:defRPr sz="4000" b="1">
                <a:solidFill>
                  <a:schemeClr val="bg1"/>
                </a:solidFill>
              </a:defRPr>
            </a:lvl1pPr>
          </a:lstStyle>
          <a:p>
            <a:r>
              <a:rPr lang="es-ES" err="1"/>
              <a:t>Title</a:t>
            </a:r>
            <a:endParaRPr lang="es-ES"/>
          </a:p>
        </p:txBody>
      </p:sp>
      <p:sp>
        <p:nvSpPr>
          <p:cNvPr id="3" name="Subtítulo 2">
            <a:extLst>
              <a:ext uri="{FF2B5EF4-FFF2-40B4-BE49-F238E27FC236}">
                <a16:creationId xmlns:a16="http://schemas.microsoft.com/office/drawing/2014/main" id="{3629732E-EEFA-42AC-9148-C19056DAEB78}"/>
              </a:ext>
            </a:extLst>
          </p:cNvPr>
          <p:cNvSpPr>
            <a:spLocks noGrp="1"/>
          </p:cNvSpPr>
          <p:nvPr>
            <p:ph type="subTitle" idx="1" hasCustomPrompt="1"/>
          </p:nvPr>
        </p:nvSpPr>
        <p:spPr>
          <a:xfrm>
            <a:off x="691979" y="4142904"/>
            <a:ext cx="6125509" cy="810096"/>
          </a:xfrm>
        </p:spPr>
        <p:txBody>
          <a:bodyPr>
            <a:normAutofit/>
          </a:bodyPr>
          <a:lstStyle>
            <a:lvl1pPr marL="0" indent="0" algn="l">
              <a:buNone/>
              <a:defRPr sz="2200" b="0" i="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err="1"/>
              <a:t>Subtitle</a:t>
            </a:r>
            <a:r>
              <a:rPr lang="es-ES"/>
              <a:t> </a:t>
            </a:r>
            <a:r>
              <a:rPr lang="es-ES" err="1"/>
              <a:t>goes</a:t>
            </a:r>
            <a:r>
              <a:rPr lang="es-ES"/>
              <a:t> </a:t>
            </a:r>
            <a:r>
              <a:rPr lang="es-ES" err="1"/>
              <a:t>here</a:t>
            </a:r>
            <a:endParaRPr lang="es-ES"/>
          </a:p>
        </p:txBody>
      </p:sp>
      <p:sp>
        <p:nvSpPr>
          <p:cNvPr id="10" name="Marcador de texto 9">
            <a:extLst>
              <a:ext uri="{FF2B5EF4-FFF2-40B4-BE49-F238E27FC236}">
                <a16:creationId xmlns:a16="http://schemas.microsoft.com/office/drawing/2014/main" id="{1179CCD6-20ED-4828-8064-378F389E6CD2}"/>
              </a:ext>
            </a:extLst>
          </p:cNvPr>
          <p:cNvSpPr>
            <a:spLocks noGrp="1"/>
          </p:cNvSpPr>
          <p:nvPr>
            <p:ph type="body" sz="quarter" idx="10" hasCustomPrompt="1"/>
          </p:nvPr>
        </p:nvSpPr>
        <p:spPr>
          <a:xfrm>
            <a:off x="691979" y="6105530"/>
            <a:ext cx="4333875" cy="390525"/>
          </a:xfrm>
        </p:spPr>
        <p:txBody>
          <a:bodyPr anchor="ctr">
            <a:normAutofit/>
          </a:bodyPr>
          <a:lstStyle>
            <a:lvl1pPr marL="0" indent="0">
              <a:buNone/>
              <a:defRPr sz="1500">
                <a:solidFill>
                  <a:schemeClr val="bg1"/>
                </a:solidFill>
              </a:defRPr>
            </a:lvl1pPr>
            <a:lvl5pPr>
              <a:defRPr/>
            </a:lvl5pPr>
          </a:lstStyle>
          <a:p>
            <a:pPr lvl="0"/>
            <a:r>
              <a:rPr lang="es-ES"/>
              <a:t>DD.MM.YEAR</a:t>
            </a:r>
          </a:p>
        </p:txBody>
      </p:sp>
      <p:sp>
        <p:nvSpPr>
          <p:cNvPr id="5" name="Rectangle 4">
            <a:extLst>
              <a:ext uri="{FF2B5EF4-FFF2-40B4-BE49-F238E27FC236}">
                <a16:creationId xmlns:a16="http://schemas.microsoft.com/office/drawing/2014/main" id="{D49328BC-A14D-AC4C-B055-49813A5D4F5A}"/>
              </a:ext>
            </a:extLst>
          </p:cNvPr>
          <p:cNvSpPr/>
          <p:nvPr userDrawn="1"/>
        </p:nvSpPr>
        <p:spPr>
          <a:xfrm>
            <a:off x="691979" y="4823082"/>
            <a:ext cx="3785428" cy="129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579C1D9-67E2-BB41-A6F0-2970AE3BAEE8}"/>
              </a:ext>
            </a:extLst>
          </p:cNvPr>
          <p:cNvPicPr>
            <a:picLocks noChangeAspect="1"/>
          </p:cNvPicPr>
          <p:nvPr userDrawn="1"/>
        </p:nvPicPr>
        <p:blipFill>
          <a:blip r:embed="rId2">
            <a:lum bright="100000"/>
          </a:blip>
          <a:stretch>
            <a:fillRect/>
          </a:stretch>
        </p:blipFill>
        <p:spPr>
          <a:xfrm>
            <a:off x="691978" y="771060"/>
            <a:ext cx="2384425" cy="937513"/>
          </a:xfrm>
          <a:prstGeom prst="rect">
            <a:avLst/>
          </a:prstGeom>
        </p:spPr>
      </p:pic>
      <p:pic>
        <p:nvPicPr>
          <p:cNvPr id="11" name="Picture 10">
            <a:extLst>
              <a:ext uri="{FF2B5EF4-FFF2-40B4-BE49-F238E27FC236}">
                <a16:creationId xmlns:a16="http://schemas.microsoft.com/office/drawing/2014/main" id="{FB86C64B-EFE1-5945-A6D2-DFD4F3E3CFA8}"/>
              </a:ext>
            </a:extLst>
          </p:cNvPr>
          <p:cNvPicPr>
            <a:picLocks noChangeAspect="1"/>
          </p:cNvPicPr>
          <p:nvPr userDrawn="1"/>
        </p:nvPicPr>
        <p:blipFill rotWithShape="1">
          <a:blip r:embed="rId3">
            <a:lum bright="100000"/>
            <a:alphaModFix amt="10000"/>
          </a:blip>
          <a:srcRect t="15350" r="6928" b="7638"/>
          <a:stretch/>
        </p:blipFill>
        <p:spPr>
          <a:xfrm>
            <a:off x="5822731" y="-1"/>
            <a:ext cx="6369269" cy="6858001"/>
          </a:xfrm>
          <a:prstGeom prst="rect">
            <a:avLst/>
          </a:prstGeom>
        </p:spPr>
      </p:pic>
      <p:grpSp>
        <p:nvGrpSpPr>
          <p:cNvPr id="21" name="Group 20">
            <a:extLst>
              <a:ext uri="{FF2B5EF4-FFF2-40B4-BE49-F238E27FC236}">
                <a16:creationId xmlns:a16="http://schemas.microsoft.com/office/drawing/2014/main" id="{46B08DC4-A281-4544-B435-F8114C9C333A}"/>
              </a:ext>
            </a:extLst>
          </p:cNvPr>
          <p:cNvGrpSpPr/>
          <p:nvPr userDrawn="1"/>
        </p:nvGrpSpPr>
        <p:grpSpPr>
          <a:xfrm flipH="1">
            <a:off x="-1531" y="6359076"/>
            <a:ext cx="3434400" cy="498925"/>
            <a:chOff x="8756375" y="6359076"/>
            <a:chExt cx="3435625" cy="498925"/>
          </a:xfrm>
        </p:grpSpPr>
        <p:sp>
          <p:nvSpPr>
            <p:cNvPr id="22" name="Right Triangle 21">
              <a:extLst>
                <a:ext uri="{FF2B5EF4-FFF2-40B4-BE49-F238E27FC236}">
                  <a16:creationId xmlns:a16="http://schemas.microsoft.com/office/drawing/2014/main" id="{36F7D609-5077-484E-AF01-FC7F1D5DE607}"/>
                </a:ext>
              </a:extLst>
            </p:cNvPr>
            <p:cNvSpPr/>
            <p:nvPr userDrawn="1"/>
          </p:nvSpPr>
          <p:spPr>
            <a:xfrm rot="16200000">
              <a:off x="11693076" y="6359076"/>
              <a:ext cx="498924" cy="49892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ium 22">
              <a:extLst>
                <a:ext uri="{FF2B5EF4-FFF2-40B4-BE49-F238E27FC236}">
                  <a16:creationId xmlns:a16="http://schemas.microsoft.com/office/drawing/2014/main" id="{0093C097-2898-C14D-8324-52C6D209B7E8}"/>
                </a:ext>
              </a:extLst>
            </p:cNvPr>
            <p:cNvSpPr/>
            <p:nvPr userDrawn="1"/>
          </p:nvSpPr>
          <p:spPr>
            <a:xfrm rot="10800000">
              <a:off x="9968948" y="6620801"/>
              <a:ext cx="1963822" cy="237198"/>
            </a:xfrm>
            <a:prstGeom prst="trapezoid">
              <a:avLst>
                <a:gd name="adj" fmla="val 99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rapezium 23">
              <a:extLst>
                <a:ext uri="{FF2B5EF4-FFF2-40B4-BE49-F238E27FC236}">
                  <a16:creationId xmlns:a16="http://schemas.microsoft.com/office/drawing/2014/main" id="{D8C92C3C-7F1E-0940-853B-93C7FEBC46D9}"/>
                </a:ext>
              </a:extLst>
            </p:cNvPr>
            <p:cNvSpPr/>
            <p:nvPr userDrawn="1"/>
          </p:nvSpPr>
          <p:spPr>
            <a:xfrm>
              <a:off x="8756375" y="6620804"/>
              <a:ext cx="1485056" cy="237197"/>
            </a:xfrm>
            <a:prstGeom prst="trapezoid">
              <a:avLst>
                <a:gd name="adj" fmla="val 998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93899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F75E9E8-232C-4AE7-ABE1-C7018BDE6178}" type="slidenum">
              <a:rPr lang="en-GB" smtClean="0"/>
              <a:t>‹#›</a:t>
            </a:fld>
            <a:endParaRPr lang="en-GB"/>
          </a:p>
        </p:txBody>
      </p:sp>
      <p:pic>
        <p:nvPicPr>
          <p:cNvPr id="19" name="Imagen 8">
            <a:extLst>
              <a:ext uri="{FF2B5EF4-FFF2-40B4-BE49-F238E27FC236}">
                <a16:creationId xmlns:a16="http://schemas.microsoft.com/office/drawing/2014/main" id="{01AFE0F0-C838-4242-8DC5-085DED786A3C}"/>
              </a:ext>
            </a:extLst>
          </p:cNvPr>
          <p:cNvPicPr>
            <a:picLocks noChangeAspect="1"/>
          </p:cNvPicPr>
          <p:nvPr userDrawn="1"/>
        </p:nvPicPr>
        <p:blipFill>
          <a:blip r:embed="rId2" cstate="print">
            <a:biLevel thresh="5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149041" y="304801"/>
            <a:ext cx="738159" cy="697466"/>
          </a:xfrm>
          <a:prstGeom prst="rect">
            <a:avLst/>
          </a:prstGeom>
        </p:spPr>
      </p:pic>
      <p:sp>
        <p:nvSpPr>
          <p:cNvPr id="23" name="Text Placeholder 22">
            <a:extLst>
              <a:ext uri="{FF2B5EF4-FFF2-40B4-BE49-F238E27FC236}">
                <a16:creationId xmlns:a16="http://schemas.microsoft.com/office/drawing/2014/main" id="{5510CCBF-3ED3-4726-BBF8-DD2878A645C9}"/>
              </a:ext>
            </a:extLst>
          </p:cNvPr>
          <p:cNvSpPr>
            <a:spLocks noGrp="1"/>
          </p:cNvSpPr>
          <p:nvPr>
            <p:ph type="body" sz="quarter" idx="14"/>
          </p:nvPr>
        </p:nvSpPr>
        <p:spPr>
          <a:xfrm>
            <a:off x="304801" y="1644091"/>
            <a:ext cx="11354186" cy="1392176"/>
          </a:xfrm>
        </p:spPr>
        <p:txBody>
          <a:bodyPr wrap="square" lIns="0" tIns="0" rIns="0" bIns="0">
            <a:spAutoFit/>
          </a:bodyPr>
          <a:lstStyle>
            <a:lvl1pPr>
              <a:buClr>
                <a:srgbClr val="4E4E51"/>
              </a:buClr>
              <a:defRPr>
                <a:solidFill>
                  <a:srgbClr val="4E4E51"/>
                </a:solidFill>
              </a:defRPr>
            </a:lvl1pPr>
            <a:lvl2pPr>
              <a:buClr>
                <a:srgbClr val="4E4E51"/>
              </a:buClr>
              <a:defRPr>
                <a:solidFill>
                  <a:srgbClr val="4E4E51"/>
                </a:solidFill>
              </a:defRPr>
            </a:lvl2pPr>
            <a:lvl3pPr>
              <a:buClr>
                <a:srgbClr val="4E4E51"/>
              </a:buClr>
              <a:defRPr>
                <a:solidFill>
                  <a:srgbClr val="4E4E51"/>
                </a:solidFill>
              </a:defRPr>
            </a:lvl3pPr>
            <a:lvl4pPr>
              <a:buClr>
                <a:srgbClr val="4E4E51"/>
              </a:buClr>
              <a:defRPr>
                <a:solidFill>
                  <a:srgbClr val="4E4E51"/>
                </a:solidFill>
              </a:defRPr>
            </a:lvl4pPr>
            <a:lvl5pPr>
              <a:buClr>
                <a:srgbClr val="4E4E51"/>
              </a:buClr>
              <a:defRPr>
                <a:solidFill>
                  <a:srgbClr val="4E4E5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C36A4296-3008-6F40-8B27-DE9B3D0534B8}"/>
              </a:ext>
            </a:extLst>
          </p:cNvPr>
          <p:cNvSpPr>
            <a:spLocks noGrp="1"/>
          </p:cNvSpPr>
          <p:nvPr>
            <p:ph type="title" hasCustomPrompt="1"/>
          </p:nvPr>
        </p:nvSpPr>
        <p:spPr/>
        <p:txBody>
          <a:bodyPr/>
          <a:lstStyle>
            <a:lvl1pPr>
              <a:defRPr>
                <a:solidFill>
                  <a:srgbClr val="2A177C"/>
                </a:solidFill>
              </a:defRPr>
            </a:lvl1pPr>
          </a:lstStyle>
          <a:p>
            <a:r>
              <a:rPr lang="en-US"/>
              <a:t>Slide title</a:t>
            </a:r>
          </a:p>
        </p:txBody>
      </p:sp>
      <p:sp>
        <p:nvSpPr>
          <p:cNvPr id="9" name="Subtítulo 2">
            <a:extLst>
              <a:ext uri="{FF2B5EF4-FFF2-40B4-BE49-F238E27FC236}">
                <a16:creationId xmlns:a16="http://schemas.microsoft.com/office/drawing/2014/main" id="{7454414C-F35C-864C-92D2-A41FD8F1D5B1}"/>
              </a:ext>
            </a:extLst>
          </p:cNvPr>
          <p:cNvSpPr>
            <a:spLocks noGrp="1"/>
          </p:cNvSpPr>
          <p:nvPr>
            <p:ph type="subTitle" idx="15" hasCustomPrompt="1"/>
          </p:nvPr>
        </p:nvSpPr>
        <p:spPr>
          <a:xfrm>
            <a:off x="317500" y="783710"/>
            <a:ext cx="11569700" cy="412115"/>
          </a:xfrm>
        </p:spPr>
        <p:txBody>
          <a:bodyPr wrap="square" lIns="90000" tIns="46800" rIns="90000" bIns="46800" anchor="ctr" anchorCtr="0">
            <a:normAutofit/>
          </a:bodyPr>
          <a:lstStyle>
            <a:lvl1pPr marL="0" indent="0" algn="l">
              <a:buNone/>
              <a:defRPr sz="1700">
                <a:solidFill>
                  <a:srgbClr val="2A177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err="1"/>
              <a:t>Slide</a:t>
            </a:r>
            <a:r>
              <a:rPr lang="es-ES"/>
              <a:t> </a:t>
            </a:r>
            <a:r>
              <a:rPr lang="es-ES" err="1"/>
              <a:t>subtitle</a:t>
            </a:r>
            <a:endParaRPr lang="es-ES"/>
          </a:p>
        </p:txBody>
      </p:sp>
      <p:pic>
        <p:nvPicPr>
          <p:cNvPr id="10" name="Picture 9">
            <a:extLst>
              <a:ext uri="{FF2B5EF4-FFF2-40B4-BE49-F238E27FC236}">
                <a16:creationId xmlns:a16="http://schemas.microsoft.com/office/drawing/2014/main" id="{B7CE29CE-2CDD-854F-8DCE-729DE87C9103}"/>
              </a:ext>
            </a:extLst>
          </p:cNvPr>
          <p:cNvPicPr>
            <a:picLocks noChangeAspect="1"/>
          </p:cNvPicPr>
          <p:nvPr userDrawn="1"/>
        </p:nvPicPr>
        <p:blipFill>
          <a:blip r:embed="rId4"/>
          <a:stretch>
            <a:fillRect/>
          </a:stretch>
        </p:blipFill>
        <p:spPr>
          <a:xfrm>
            <a:off x="10742843" y="429737"/>
            <a:ext cx="1144357" cy="449940"/>
          </a:xfrm>
          <a:prstGeom prst="rect">
            <a:avLst/>
          </a:prstGeom>
        </p:spPr>
      </p:pic>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GB"/>
          </a:p>
        </p:txBody>
      </p:sp>
      <p:grpSp>
        <p:nvGrpSpPr>
          <p:cNvPr id="14" name="Group 13">
            <a:extLst>
              <a:ext uri="{FF2B5EF4-FFF2-40B4-BE49-F238E27FC236}">
                <a16:creationId xmlns:a16="http://schemas.microsoft.com/office/drawing/2014/main" id="{DB2E1ADA-BD7D-EC48-AED3-DF4F6F2E42C9}"/>
              </a:ext>
            </a:extLst>
          </p:cNvPr>
          <p:cNvGrpSpPr/>
          <p:nvPr userDrawn="1"/>
        </p:nvGrpSpPr>
        <p:grpSpPr>
          <a:xfrm>
            <a:off x="8756375" y="6359076"/>
            <a:ext cx="3435625" cy="498925"/>
            <a:chOff x="8756375" y="6359076"/>
            <a:chExt cx="3435625" cy="498925"/>
          </a:xfrm>
        </p:grpSpPr>
        <p:sp>
          <p:nvSpPr>
            <p:cNvPr id="20" name="Right Triangle 19">
              <a:extLst>
                <a:ext uri="{FF2B5EF4-FFF2-40B4-BE49-F238E27FC236}">
                  <a16:creationId xmlns:a16="http://schemas.microsoft.com/office/drawing/2014/main" id="{C5D1EB17-3388-A149-9D2E-C4A9CA2212D7}"/>
                </a:ext>
              </a:extLst>
            </p:cNvPr>
            <p:cNvSpPr/>
            <p:nvPr userDrawn="1"/>
          </p:nvSpPr>
          <p:spPr>
            <a:xfrm rot="16200000">
              <a:off x="11693076" y="6359076"/>
              <a:ext cx="498924" cy="49892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pezium 20">
              <a:extLst>
                <a:ext uri="{FF2B5EF4-FFF2-40B4-BE49-F238E27FC236}">
                  <a16:creationId xmlns:a16="http://schemas.microsoft.com/office/drawing/2014/main" id="{EE061782-9F63-C54C-8142-4D5FB7A1CCC7}"/>
                </a:ext>
              </a:extLst>
            </p:cNvPr>
            <p:cNvSpPr/>
            <p:nvPr userDrawn="1"/>
          </p:nvSpPr>
          <p:spPr>
            <a:xfrm rot="10800000">
              <a:off x="9968948" y="6620801"/>
              <a:ext cx="1963822" cy="237198"/>
            </a:xfrm>
            <a:prstGeom prst="trapezoid">
              <a:avLst>
                <a:gd name="adj" fmla="val 99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apezium 21">
              <a:extLst>
                <a:ext uri="{FF2B5EF4-FFF2-40B4-BE49-F238E27FC236}">
                  <a16:creationId xmlns:a16="http://schemas.microsoft.com/office/drawing/2014/main" id="{49121248-34A6-7848-831F-B54479BE2CC3}"/>
                </a:ext>
              </a:extLst>
            </p:cNvPr>
            <p:cNvSpPr/>
            <p:nvPr userDrawn="1"/>
          </p:nvSpPr>
          <p:spPr>
            <a:xfrm>
              <a:off x="8756375" y="6620804"/>
              <a:ext cx="1485056" cy="237197"/>
            </a:xfrm>
            <a:prstGeom prst="trapezoid">
              <a:avLst>
                <a:gd name="adj" fmla="val 9983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9305855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DARK back cover">
    <p:bg>
      <p:bgPr>
        <a:solidFill>
          <a:srgbClr val="2A177C"/>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7515A2-85AD-4A1B-B0B4-2EFD24DB8827}"/>
              </a:ext>
            </a:extLst>
          </p:cNvPr>
          <p:cNvSpPr>
            <a:spLocks noGrp="1"/>
          </p:cNvSpPr>
          <p:nvPr>
            <p:ph type="ctrTitle" hasCustomPrompt="1"/>
          </p:nvPr>
        </p:nvSpPr>
        <p:spPr>
          <a:xfrm>
            <a:off x="691979" y="2479633"/>
            <a:ext cx="6125510" cy="1655762"/>
          </a:xfrm>
          <a:noFill/>
        </p:spPr>
        <p:txBody>
          <a:bodyPr anchor="b">
            <a:normAutofit/>
          </a:bodyPr>
          <a:lstStyle>
            <a:lvl1pPr algn="l">
              <a:defRPr sz="4500" b="1">
                <a:solidFill>
                  <a:schemeClr val="bg2"/>
                </a:solidFill>
              </a:defRPr>
            </a:lvl1pPr>
          </a:lstStyle>
          <a:p>
            <a:r>
              <a:rPr lang="es-ES" err="1"/>
              <a:t>Thank</a:t>
            </a:r>
            <a:r>
              <a:rPr lang="es-ES"/>
              <a:t> </a:t>
            </a:r>
            <a:r>
              <a:rPr lang="es-ES" err="1"/>
              <a:t>you</a:t>
            </a:r>
            <a:endParaRPr lang="es-ES"/>
          </a:p>
        </p:txBody>
      </p:sp>
      <p:pic>
        <p:nvPicPr>
          <p:cNvPr id="6" name="Picture 5">
            <a:extLst>
              <a:ext uri="{FF2B5EF4-FFF2-40B4-BE49-F238E27FC236}">
                <a16:creationId xmlns:a16="http://schemas.microsoft.com/office/drawing/2014/main" id="{08BD6803-91C2-E143-B7C6-79789A2BDC0E}"/>
              </a:ext>
            </a:extLst>
          </p:cNvPr>
          <p:cNvPicPr>
            <a:picLocks noChangeAspect="1"/>
          </p:cNvPicPr>
          <p:nvPr userDrawn="1"/>
        </p:nvPicPr>
        <p:blipFill rotWithShape="1">
          <a:blip r:embed="rId2">
            <a:lum bright="100000"/>
            <a:alphaModFix amt="10000"/>
          </a:blip>
          <a:srcRect t="15350" r="6928" b="7638"/>
          <a:stretch/>
        </p:blipFill>
        <p:spPr>
          <a:xfrm>
            <a:off x="5822731" y="-1"/>
            <a:ext cx="6369269" cy="6858001"/>
          </a:xfrm>
          <a:prstGeom prst="rect">
            <a:avLst/>
          </a:prstGeom>
        </p:spPr>
      </p:pic>
      <p:grpSp>
        <p:nvGrpSpPr>
          <p:cNvPr id="8" name="Group 7">
            <a:extLst>
              <a:ext uri="{FF2B5EF4-FFF2-40B4-BE49-F238E27FC236}">
                <a16:creationId xmlns:a16="http://schemas.microsoft.com/office/drawing/2014/main" id="{A5680C04-A8F5-284E-93F6-E06B8570EF16}"/>
              </a:ext>
            </a:extLst>
          </p:cNvPr>
          <p:cNvGrpSpPr/>
          <p:nvPr userDrawn="1"/>
        </p:nvGrpSpPr>
        <p:grpSpPr>
          <a:xfrm flipH="1">
            <a:off x="-1531" y="6359076"/>
            <a:ext cx="3434400" cy="498925"/>
            <a:chOff x="8756375" y="6359076"/>
            <a:chExt cx="3435625" cy="498925"/>
          </a:xfrm>
        </p:grpSpPr>
        <p:sp>
          <p:nvSpPr>
            <p:cNvPr id="13" name="Right Triangle 12">
              <a:extLst>
                <a:ext uri="{FF2B5EF4-FFF2-40B4-BE49-F238E27FC236}">
                  <a16:creationId xmlns:a16="http://schemas.microsoft.com/office/drawing/2014/main" id="{5A62DA06-20FE-1944-AEE8-6D500C4601E3}"/>
                </a:ext>
              </a:extLst>
            </p:cNvPr>
            <p:cNvSpPr/>
            <p:nvPr userDrawn="1"/>
          </p:nvSpPr>
          <p:spPr>
            <a:xfrm rot="16200000">
              <a:off x="11693076" y="6359076"/>
              <a:ext cx="498924" cy="49892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rapezium 13">
              <a:extLst>
                <a:ext uri="{FF2B5EF4-FFF2-40B4-BE49-F238E27FC236}">
                  <a16:creationId xmlns:a16="http://schemas.microsoft.com/office/drawing/2014/main" id="{F8623169-2183-9547-91C3-69688D439B42}"/>
                </a:ext>
              </a:extLst>
            </p:cNvPr>
            <p:cNvSpPr/>
            <p:nvPr userDrawn="1"/>
          </p:nvSpPr>
          <p:spPr>
            <a:xfrm rot="10800000">
              <a:off x="9968948" y="6620801"/>
              <a:ext cx="1963822" cy="237198"/>
            </a:xfrm>
            <a:prstGeom prst="trapezoid">
              <a:avLst>
                <a:gd name="adj" fmla="val 99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rapezium 14">
              <a:extLst>
                <a:ext uri="{FF2B5EF4-FFF2-40B4-BE49-F238E27FC236}">
                  <a16:creationId xmlns:a16="http://schemas.microsoft.com/office/drawing/2014/main" id="{021821FA-6B76-2F4C-BB12-53DC359F468B}"/>
                </a:ext>
              </a:extLst>
            </p:cNvPr>
            <p:cNvSpPr/>
            <p:nvPr userDrawn="1"/>
          </p:nvSpPr>
          <p:spPr>
            <a:xfrm>
              <a:off x="8756375" y="6620804"/>
              <a:ext cx="1485056" cy="237197"/>
            </a:xfrm>
            <a:prstGeom prst="trapezoid">
              <a:avLst>
                <a:gd name="adj" fmla="val 9983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251280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552DA4A-60A2-A83D-10DE-2032DDE1ADE2}"/>
              </a:ext>
            </a:extLst>
          </p:cNvPr>
          <p:cNvSpPr>
            <a:spLocks noGrp="1"/>
          </p:cNvSpPr>
          <p:nvPr>
            <p:ph type="title"/>
          </p:nvPr>
        </p:nvSpPr>
        <p:spPr/>
        <p:txBody>
          <a:bodyPr/>
          <a:lstStyle/>
          <a:p>
            <a:r>
              <a:rPr lang="zh-TW" altLang="en-US"/>
              <a:t>按一下以編輯母片標題樣式</a:t>
            </a:r>
            <a:endParaRPr lang="zh-HK" altLang="en-US"/>
          </a:p>
        </p:txBody>
      </p:sp>
      <p:sp>
        <p:nvSpPr>
          <p:cNvPr id="3" name="內容版面配置區 2">
            <a:extLst>
              <a:ext uri="{FF2B5EF4-FFF2-40B4-BE49-F238E27FC236}">
                <a16:creationId xmlns:a16="http://schemas.microsoft.com/office/drawing/2014/main" id="{C374EB57-6986-FCF0-DB57-EBB2493F9581}"/>
              </a:ext>
            </a:extLst>
          </p:cNvPr>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a:extLst>
              <a:ext uri="{FF2B5EF4-FFF2-40B4-BE49-F238E27FC236}">
                <a16:creationId xmlns:a16="http://schemas.microsoft.com/office/drawing/2014/main" id="{2F0201BF-CB1A-5C2F-A22F-F02DBFA2E4F2}"/>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5" name="頁尾版面配置區 4">
            <a:extLst>
              <a:ext uri="{FF2B5EF4-FFF2-40B4-BE49-F238E27FC236}">
                <a16:creationId xmlns:a16="http://schemas.microsoft.com/office/drawing/2014/main" id="{A0E39333-128E-2ABD-081E-4C753ED7E26A}"/>
              </a:ext>
            </a:extLst>
          </p:cNvPr>
          <p:cNvSpPr>
            <a:spLocks noGrp="1"/>
          </p:cNvSpPr>
          <p:nvPr>
            <p:ph type="ftr" sz="quarter" idx="11"/>
          </p:nvPr>
        </p:nvSpPr>
        <p:spPr/>
        <p:txBody>
          <a:bodyPr/>
          <a:lstStyle/>
          <a:p>
            <a:endParaRPr lang="zh-HK" altLang="en-US"/>
          </a:p>
        </p:txBody>
      </p:sp>
      <p:sp>
        <p:nvSpPr>
          <p:cNvPr id="6" name="投影片編號版面配置區 5">
            <a:extLst>
              <a:ext uri="{FF2B5EF4-FFF2-40B4-BE49-F238E27FC236}">
                <a16:creationId xmlns:a16="http://schemas.microsoft.com/office/drawing/2014/main" id="{378382A0-1F5B-703F-689C-E9497C22F610}"/>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644605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254A57F-62FF-6964-7DD4-D120A41C5ED0}"/>
              </a:ext>
            </a:extLst>
          </p:cNvPr>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zh-HK" altLang="en-US"/>
          </a:p>
        </p:txBody>
      </p:sp>
      <p:sp>
        <p:nvSpPr>
          <p:cNvPr id="3" name="文字版面配置區 2">
            <a:extLst>
              <a:ext uri="{FF2B5EF4-FFF2-40B4-BE49-F238E27FC236}">
                <a16:creationId xmlns:a16="http://schemas.microsoft.com/office/drawing/2014/main" id="{4D92E7D7-DDE1-F55F-445C-6E9ECFF23A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a:extLst>
              <a:ext uri="{FF2B5EF4-FFF2-40B4-BE49-F238E27FC236}">
                <a16:creationId xmlns:a16="http://schemas.microsoft.com/office/drawing/2014/main" id="{F3594B61-F208-1EC2-D64F-1D44CC810C23}"/>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5" name="頁尾版面配置區 4">
            <a:extLst>
              <a:ext uri="{FF2B5EF4-FFF2-40B4-BE49-F238E27FC236}">
                <a16:creationId xmlns:a16="http://schemas.microsoft.com/office/drawing/2014/main" id="{7F33A048-394C-2839-692D-824BB14AE809}"/>
              </a:ext>
            </a:extLst>
          </p:cNvPr>
          <p:cNvSpPr>
            <a:spLocks noGrp="1"/>
          </p:cNvSpPr>
          <p:nvPr>
            <p:ph type="ftr" sz="quarter" idx="11"/>
          </p:nvPr>
        </p:nvSpPr>
        <p:spPr/>
        <p:txBody>
          <a:bodyPr/>
          <a:lstStyle/>
          <a:p>
            <a:endParaRPr lang="zh-HK" altLang="en-US"/>
          </a:p>
        </p:txBody>
      </p:sp>
      <p:sp>
        <p:nvSpPr>
          <p:cNvPr id="6" name="投影片編號版面配置區 5">
            <a:extLst>
              <a:ext uri="{FF2B5EF4-FFF2-40B4-BE49-F238E27FC236}">
                <a16:creationId xmlns:a16="http://schemas.microsoft.com/office/drawing/2014/main" id="{A86828DA-BC54-24D1-7B47-CEC68FA338A6}"/>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3989263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ED5D04C-4167-3CC7-5688-481ECB9F2860}"/>
              </a:ext>
            </a:extLst>
          </p:cNvPr>
          <p:cNvSpPr>
            <a:spLocks noGrp="1"/>
          </p:cNvSpPr>
          <p:nvPr>
            <p:ph type="title"/>
          </p:nvPr>
        </p:nvSpPr>
        <p:spPr/>
        <p:txBody>
          <a:bodyPr/>
          <a:lstStyle/>
          <a:p>
            <a:r>
              <a:rPr lang="zh-TW" altLang="en-US"/>
              <a:t>按一下以編輯母片標題樣式</a:t>
            </a:r>
            <a:endParaRPr lang="zh-HK" altLang="en-US"/>
          </a:p>
        </p:txBody>
      </p:sp>
      <p:sp>
        <p:nvSpPr>
          <p:cNvPr id="3" name="內容版面配置區 2">
            <a:extLst>
              <a:ext uri="{FF2B5EF4-FFF2-40B4-BE49-F238E27FC236}">
                <a16:creationId xmlns:a16="http://schemas.microsoft.com/office/drawing/2014/main" id="{E9A4ADC6-9BDB-1060-73C2-84B1B3422D1C}"/>
              </a:ext>
            </a:extLst>
          </p:cNvPr>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內容版面配置區 3">
            <a:extLst>
              <a:ext uri="{FF2B5EF4-FFF2-40B4-BE49-F238E27FC236}">
                <a16:creationId xmlns:a16="http://schemas.microsoft.com/office/drawing/2014/main" id="{30B46972-09D8-B4A5-3A54-0FDC9AC6BABA}"/>
              </a:ext>
            </a:extLst>
          </p:cNvPr>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日期版面配置區 4">
            <a:extLst>
              <a:ext uri="{FF2B5EF4-FFF2-40B4-BE49-F238E27FC236}">
                <a16:creationId xmlns:a16="http://schemas.microsoft.com/office/drawing/2014/main" id="{312FC78D-AADF-4CC0-C96A-536864792F2B}"/>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6" name="頁尾版面配置區 5">
            <a:extLst>
              <a:ext uri="{FF2B5EF4-FFF2-40B4-BE49-F238E27FC236}">
                <a16:creationId xmlns:a16="http://schemas.microsoft.com/office/drawing/2014/main" id="{10A9D111-0486-7BFA-84F4-8ECBA19EFD2B}"/>
              </a:ext>
            </a:extLst>
          </p:cNvPr>
          <p:cNvSpPr>
            <a:spLocks noGrp="1"/>
          </p:cNvSpPr>
          <p:nvPr>
            <p:ph type="ftr" sz="quarter" idx="11"/>
          </p:nvPr>
        </p:nvSpPr>
        <p:spPr/>
        <p:txBody>
          <a:bodyPr/>
          <a:lstStyle/>
          <a:p>
            <a:endParaRPr lang="zh-HK" altLang="en-US"/>
          </a:p>
        </p:txBody>
      </p:sp>
      <p:sp>
        <p:nvSpPr>
          <p:cNvPr id="7" name="投影片編號版面配置區 6">
            <a:extLst>
              <a:ext uri="{FF2B5EF4-FFF2-40B4-BE49-F238E27FC236}">
                <a16:creationId xmlns:a16="http://schemas.microsoft.com/office/drawing/2014/main" id="{950BF72C-B000-9C3C-3003-D4DAEDFFFAE1}"/>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2427591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C91E1C6-0969-C580-8E5B-3A3266F95955}"/>
              </a:ext>
            </a:extLst>
          </p:cNvPr>
          <p:cNvSpPr>
            <a:spLocks noGrp="1"/>
          </p:cNvSpPr>
          <p:nvPr>
            <p:ph type="title"/>
          </p:nvPr>
        </p:nvSpPr>
        <p:spPr>
          <a:xfrm>
            <a:off x="839788" y="365125"/>
            <a:ext cx="10515600" cy="1325563"/>
          </a:xfrm>
        </p:spPr>
        <p:txBody>
          <a:bodyPr/>
          <a:lstStyle/>
          <a:p>
            <a:r>
              <a:rPr lang="zh-TW" altLang="en-US"/>
              <a:t>按一下以編輯母片標題樣式</a:t>
            </a:r>
            <a:endParaRPr lang="zh-HK" altLang="en-US"/>
          </a:p>
        </p:txBody>
      </p:sp>
      <p:sp>
        <p:nvSpPr>
          <p:cNvPr id="3" name="文字版面配置區 2">
            <a:extLst>
              <a:ext uri="{FF2B5EF4-FFF2-40B4-BE49-F238E27FC236}">
                <a16:creationId xmlns:a16="http://schemas.microsoft.com/office/drawing/2014/main" id="{FBEFC400-4E86-FBE4-9D20-08CBB39D07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a:extLst>
              <a:ext uri="{FF2B5EF4-FFF2-40B4-BE49-F238E27FC236}">
                <a16:creationId xmlns:a16="http://schemas.microsoft.com/office/drawing/2014/main" id="{B0C78D96-56BB-47A1-41A4-A5E4AADA4019}"/>
              </a:ext>
            </a:extLst>
          </p:cNvPr>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文字版面配置區 4">
            <a:extLst>
              <a:ext uri="{FF2B5EF4-FFF2-40B4-BE49-F238E27FC236}">
                <a16:creationId xmlns:a16="http://schemas.microsoft.com/office/drawing/2014/main" id="{DCBDEBFD-DD05-B7D5-E91F-00338F5504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a:extLst>
              <a:ext uri="{FF2B5EF4-FFF2-40B4-BE49-F238E27FC236}">
                <a16:creationId xmlns:a16="http://schemas.microsoft.com/office/drawing/2014/main" id="{70116D6D-D65C-07EF-569E-F8FA82E01AE7}"/>
              </a:ext>
            </a:extLst>
          </p:cNvPr>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7" name="日期版面配置區 6">
            <a:extLst>
              <a:ext uri="{FF2B5EF4-FFF2-40B4-BE49-F238E27FC236}">
                <a16:creationId xmlns:a16="http://schemas.microsoft.com/office/drawing/2014/main" id="{F520F95C-0593-43D4-7B8D-FF0A44614721}"/>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8" name="頁尾版面配置區 7">
            <a:extLst>
              <a:ext uri="{FF2B5EF4-FFF2-40B4-BE49-F238E27FC236}">
                <a16:creationId xmlns:a16="http://schemas.microsoft.com/office/drawing/2014/main" id="{EB991178-325A-0DB5-E4AA-3E4418A67484}"/>
              </a:ext>
            </a:extLst>
          </p:cNvPr>
          <p:cNvSpPr>
            <a:spLocks noGrp="1"/>
          </p:cNvSpPr>
          <p:nvPr>
            <p:ph type="ftr" sz="quarter" idx="11"/>
          </p:nvPr>
        </p:nvSpPr>
        <p:spPr/>
        <p:txBody>
          <a:bodyPr/>
          <a:lstStyle/>
          <a:p>
            <a:endParaRPr lang="zh-HK" altLang="en-US"/>
          </a:p>
        </p:txBody>
      </p:sp>
      <p:sp>
        <p:nvSpPr>
          <p:cNvPr id="9" name="投影片編號版面配置區 8">
            <a:extLst>
              <a:ext uri="{FF2B5EF4-FFF2-40B4-BE49-F238E27FC236}">
                <a16:creationId xmlns:a16="http://schemas.microsoft.com/office/drawing/2014/main" id="{2AAF4425-81F1-C6BA-A74E-77E54D8758CF}"/>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4205375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31C9A18-E5E4-4B22-A299-658288DCC813}"/>
              </a:ext>
            </a:extLst>
          </p:cNvPr>
          <p:cNvSpPr>
            <a:spLocks noGrp="1"/>
          </p:cNvSpPr>
          <p:nvPr>
            <p:ph type="title"/>
          </p:nvPr>
        </p:nvSpPr>
        <p:spPr/>
        <p:txBody>
          <a:bodyPr/>
          <a:lstStyle/>
          <a:p>
            <a:r>
              <a:rPr lang="zh-TW" altLang="en-US"/>
              <a:t>按一下以編輯母片標題樣式</a:t>
            </a:r>
            <a:endParaRPr lang="zh-HK" altLang="en-US"/>
          </a:p>
        </p:txBody>
      </p:sp>
      <p:sp>
        <p:nvSpPr>
          <p:cNvPr id="3" name="日期版面配置區 2">
            <a:extLst>
              <a:ext uri="{FF2B5EF4-FFF2-40B4-BE49-F238E27FC236}">
                <a16:creationId xmlns:a16="http://schemas.microsoft.com/office/drawing/2014/main" id="{61C8C94A-BF2A-B98A-1E4E-61E5EB3812C9}"/>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4" name="頁尾版面配置區 3">
            <a:extLst>
              <a:ext uri="{FF2B5EF4-FFF2-40B4-BE49-F238E27FC236}">
                <a16:creationId xmlns:a16="http://schemas.microsoft.com/office/drawing/2014/main" id="{17473B18-9C53-9880-FC98-0AE62B1C1624}"/>
              </a:ext>
            </a:extLst>
          </p:cNvPr>
          <p:cNvSpPr>
            <a:spLocks noGrp="1"/>
          </p:cNvSpPr>
          <p:nvPr>
            <p:ph type="ftr" sz="quarter" idx="11"/>
          </p:nvPr>
        </p:nvSpPr>
        <p:spPr/>
        <p:txBody>
          <a:bodyPr/>
          <a:lstStyle/>
          <a:p>
            <a:endParaRPr lang="zh-HK" altLang="en-US"/>
          </a:p>
        </p:txBody>
      </p:sp>
      <p:sp>
        <p:nvSpPr>
          <p:cNvPr id="5" name="投影片編號版面配置區 4">
            <a:extLst>
              <a:ext uri="{FF2B5EF4-FFF2-40B4-BE49-F238E27FC236}">
                <a16:creationId xmlns:a16="http://schemas.microsoft.com/office/drawing/2014/main" id="{1DC943A4-D14D-8608-6484-FD6ADBF69B97}"/>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375906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D3428312-8156-F03F-D29A-654295B55DA4}"/>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3" name="頁尾版面配置區 2">
            <a:extLst>
              <a:ext uri="{FF2B5EF4-FFF2-40B4-BE49-F238E27FC236}">
                <a16:creationId xmlns:a16="http://schemas.microsoft.com/office/drawing/2014/main" id="{8EBFB303-7A09-D540-1831-BB3D98194141}"/>
              </a:ext>
            </a:extLst>
          </p:cNvPr>
          <p:cNvSpPr>
            <a:spLocks noGrp="1"/>
          </p:cNvSpPr>
          <p:nvPr>
            <p:ph type="ftr" sz="quarter" idx="11"/>
          </p:nvPr>
        </p:nvSpPr>
        <p:spPr/>
        <p:txBody>
          <a:bodyPr/>
          <a:lstStyle/>
          <a:p>
            <a:endParaRPr lang="zh-HK" altLang="en-US"/>
          </a:p>
        </p:txBody>
      </p:sp>
      <p:sp>
        <p:nvSpPr>
          <p:cNvPr id="4" name="投影片編號版面配置區 3">
            <a:extLst>
              <a:ext uri="{FF2B5EF4-FFF2-40B4-BE49-F238E27FC236}">
                <a16:creationId xmlns:a16="http://schemas.microsoft.com/office/drawing/2014/main" id="{487E2AF9-2272-0F49-BA4B-EDF701EFB7D6}"/>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264652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750EC53-EAD9-D086-4AD3-5D4EBA67EDDB}"/>
              </a:ext>
            </a:extLst>
          </p:cNvPr>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zh-HK" altLang="en-US"/>
          </a:p>
        </p:txBody>
      </p:sp>
      <p:sp>
        <p:nvSpPr>
          <p:cNvPr id="3" name="內容版面配置區 2">
            <a:extLst>
              <a:ext uri="{FF2B5EF4-FFF2-40B4-BE49-F238E27FC236}">
                <a16:creationId xmlns:a16="http://schemas.microsoft.com/office/drawing/2014/main" id="{1D687080-3DB7-A2E8-D09E-D2D2970FB3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文字版面配置區 3">
            <a:extLst>
              <a:ext uri="{FF2B5EF4-FFF2-40B4-BE49-F238E27FC236}">
                <a16:creationId xmlns:a16="http://schemas.microsoft.com/office/drawing/2014/main" id="{689963CA-CBAB-4C9F-B5E2-D5B87293D7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a:extLst>
              <a:ext uri="{FF2B5EF4-FFF2-40B4-BE49-F238E27FC236}">
                <a16:creationId xmlns:a16="http://schemas.microsoft.com/office/drawing/2014/main" id="{734650A0-4DE6-0EB9-3351-659AD98F02AA}"/>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6" name="頁尾版面配置區 5">
            <a:extLst>
              <a:ext uri="{FF2B5EF4-FFF2-40B4-BE49-F238E27FC236}">
                <a16:creationId xmlns:a16="http://schemas.microsoft.com/office/drawing/2014/main" id="{FBBB841C-1577-3AF4-1D8B-70205CC06551}"/>
              </a:ext>
            </a:extLst>
          </p:cNvPr>
          <p:cNvSpPr>
            <a:spLocks noGrp="1"/>
          </p:cNvSpPr>
          <p:nvPr>
            <p:ph type="ftr" sz="quarter" idx="11"/>
          </p:nvPr>
        </p:nvSpPr>
        <p:spPr/>
        <p:txBody>
          <a:bodyPr/>
          <a:lstStyle/>
          <a:p>
            <a:endParaRPr lang="zh-HK" altLang="en-US"/>
          </a:p>
        </p:txBody>
      </p:sp>
      <p:sp>
        <p:nvSpPr>
          <p:cNvPr id="7" name="投影片編號版面配置區 6">
            <a:extLst>
              <a:ext uri="{FF2B5EF4-FFF2-40B4-BE49-F238E27FC236}">
                <a16:creationId xmlns:a16="http://schemas.microsoft.com/office/drawing/2014/main" id="{F6C098FC-5743-F153-6FB3-CBF1A8BB611E}"/>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1108553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F01B05B-A421-9FC7-3EE1-E058761E40C5}"/>
              </a:ext>
            </a:extLst>
          </p:cNvPr>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zh-HK" altLang="en-US"/>
          </a:p>
        </p:txBody>
      </p:sp>
      <p:sp>
        <p:nvSpPr>
          <p:cNvPr id="3" name="圖片版面配置區 2">
            <a:extLst>
              <a:ext uri="{FF2B5EF4-FFF2-40B4-BE49-F238E27FC236}">
                <a16:creationId xmlns:a16="http://schemas.microsoft.com/office/drawing/2014/main" id="{63AED302-D25C-ECB1-9028-D03DDBA6F2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HK" altLang="en-US"/>
          </a:p>
        </p:txBody>
      </p:sp>
      <p:sp>
        <p:nvSpPr>
          <p:cNvPr id="4" name="文字版面配置區 3">
            <a:extLst>
              <a:ext uri="{FF2B5EF4-FFF2-40B4-BE49-F238E27FC236}">
                <a16:creationId xmlns:a16="http://schemas.microsoft.com/office/drawing/2014/main" id="{38022A42-02D6-83B6-6498-4A883AE4A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a:extLst>
              <a:ext uri="{FF2B5EF4-FFF2-40B4-BE49-F238E27FC236}">
                <a16:creationId xmlns:a16="http://schemas.microsoft.com/office/drawing/2014/main" id="{4058FCEF-E613-FD8F-D294-14CEFADA7E58}"/>
              </a:ext>
            </a:extLst>
          </p:cNvPr>
          <p:cNvSpPr>
            <a:spLocks noGrp="1"/>
          </p:cNvSpPr>
          <p:nvPr>
            <p:ph type="dt" sz="half" idx="10"/>
          </p:nvPr>
        </p:nvSpPr>
        <p:spPr/>
        <p:txBody>
          <a:bodyPr/>
          <a:lstStyle/>
          <a:p>
            <a:fld id="{B1C37593-B385-420F-9E8C-A2545A71FD3B}" type="datetimeFigureOut">
              <a:rPr lang="zh-HK" altLang="en-US" smtClean="0"/>
              <a:t>9/8/2022</a:t>
            </a:fld>
            <a:endParaRPr lang="zh-HK" altLang="en-US"/>
          </a:p>
        </p:txBody>
      </p:sp>
      <p:sp>
        <p:nvSpPr>
          <p:cNvPr id="6" name="頁尾版面配置區 5">
            <a:extLst>
              <a:ext uri="{FF2B5EF4-FFF2-40B4-BE49-F238E27FC236}">
                <a16:creationId xmlns:a16="http://schemas.microsoft.com/office/drawing/2014/main" id="{4758D413-8EAB-ED88-ADF4-5CEB11249203}"/>
              </a:ext>
            </a:extLst>
          </p:cNvPr>
          <p:cNvSpPr>
            <a:spLocks noGrp="1"/>
          </p:cNvSpPr>
          <p:nvPr>
            <p:ph type="ftr" sz="quarter" idx="11"/>
          </p:nvPr>
        </p:nvSpPr>
        <p:spPr/>
        <p:txBody>
          <a:bodyPr/>
          <a:lstStyle/>
          <a:p>
            <a:endParaRPr lang="zh-HK" altLang="en-US"/>
          </a:p>
        </p:txBody>
      </p:sp>
      <p:sp>
        <p:nvSpPr>
          <p:cNvPr id="7" name="投影片編號版面配置區 6">
            <a:extLst>
              <a:ext uri="{FF2B5EF4-FFF2-40B4-BE49-F238E27FC236}">
                <a16:creationId xmlns:a16="http://schemas.microsoft.com/office/drawing/2014/main" id="{D19C9CF5-8539-BEB4-76F2-6F0DD52E33A9}"/>
              </a:ext>
            </a:extLst>
          </p:cNvPr>
          <p:cNvSpPr>
            <a:spLocks noGrp="1"/>
          </p:cNvSpPr>
          <p:nvPr>
            <p:ph type="sldNum" sz="quarter" idx="12"/>
          </p:nvPr>
        </p:nvSpPr>
        <p:spPr/>
        <p:txBody>
          <a:body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581179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8FB3A720-5D94-5C7D-040E-2025FFCCAB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zh-HK" altLang="en-US"/>
          </a:p>
        </p:txBody>
      </p:sp>
      <p:sp>
        <p:nvSpPr>
          <p:cNvPr id="3" name="文字版面配置區 2">
            <a:extLst>
              <a:ext uri="{FF2B5EF4-FFF2-40B4-BE49-F238E27FC236}">
                <a16:creationId xmlns:a16="http://schemas.microsoft.com/office/drawing/2014/main" id="{7F42EABA-B09A-57DB-4241-4DF87F70D0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a:extLst>
              <a:ext uri="{FF2B5EF4-FFF2-40B4-BE49-F238E27FC236}">
                <a16:creationId xmlns:a16="http://schemas.microsoft.com/office/drawing/2014/main" id="{97753611-B20B-E93C-0857-917BF2E15C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37593-B385-420F-9E8C-A2545A71FD3B}" type="datetimeFigureOut">
              <a:rPr lang="zh-HK" altLang="en-US" smtClean="0"/>
              <a:t>9/8/2022</a:t>
            </a:fld>
            <a:endParaRPr lang="zh-HK" altLang="en-US"/>
          </a:p>
        </p:txBody>
      </p:sp>
      <p:sp>
        <p:nvSpPr>
          <p:cNvPr id="5" name="頁尾版面配置區 4">
            <a:extLst>
              <a:ext uri="{FF2B5EF4-FFF2-40B4-BE49-F238E27FC236}">
                <a16:creationId xmlns:a16="http://schemas.microsoft.com/office/drawing/2014/main" id="{220BA3E8-968F-18BE-0B79-2F67ABBAC3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投影片編號版面配置區 5">
            <a:extLst>
              <a:ext uri="{FF2B5EF4-FFF2-40B4-BE49-F238E27FC236}">
                <a16:creationId xmlns:a16="http://schemas.microsoft.com/office/drawing/2014/main" id="{46F35F2B-2083-483B-ACD1-9C14AA4247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72969F-C93E-4007-830E-62853918E208}" type="slidenum">
              <a:rPr lang="zh-HK" altLang="en-US" smtClean="0"/>
              <a:t>‹#›</a:t>
            </a:fld>
            <a:endParaRPr lang="zh-HK" altLang="en-US"/>
          </a:p>
        </p:txBody>
      </p:sp>
    </p:spTree>
    <p:extLst>
      <p:ext uri="{BB962C8B-B14F-4D97-AF65-F5344CB8AC3E}">
        <p14:creationId xmlns:p14="http://schemas.microsoft.com/office/powerpoint/2010/main" val="1903056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7" Type="http://schemas.openxmlformats.org/officeDocument/2006/relationships/image" Target="../media/image11.gif"/><Relationship Id="rId2" Type="http://schemas.openxmlformats.org/officeDocument/2006/relationships/image" Target="../media/image6.gif"/><Relationship Id="rId1" Type="http://schemas.openxmlformats.org/officeDocument/2006/relationships/slideLayout" Target="../slideLayouts/slideLayout13.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image" Target="../media/image8.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Hyperplasia" TargetMode="External"/><Relationship Id="rId2" Type="http://schemas.openxmlformats.org/officeDocument/2006/relationships/hyperlink" Target="https://en.wikipedia.org/wiki/Hypertrophy" TargetMode="Externa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09E7ED3-169B-F342-8751-2D071B7FDC0C}"/>
              </a:ext>
            </a:extLst>
          </p:cNvPr>
          <p:cNvSpPr>
            <a:spLocks noGrp="1"/>
          </p:cNvSpPr>
          <p:nvPr>
            <p:ph type="ctrTitle"/>
          </p:nvPr>
        </p:nvSpPr>
        <p:spPr/>
        <p:txBody>
          <a:bodyPr/>
          <a:lstStyle/>
          <a:p>
            <a:r>
              <a:rPr lang="en-US" altLang="zh-TW" dirty="0"/>
              <a:t>Live Style</a:t>
            </a:r>
            <a:endParaRPr lang="en-US" dirty="0"/>
          </a:p>
        </p:txBody>
      </p:sp>
      <p:sp>
        <p:nvSpPr>
          <p:cNvPr id="6" name="Subtitle 5">
            <a:extLst>
              <a:ext uri="{FF2B5EF4-FFF2-40B4-BE49-F238E27FC236}">
                <a16:creationId xmlns:a16="http://schemas.microsoft.com/office/drawing/2014/main" id="{E0E66A43-ABCE-514E-A55A-1EEFF75BB5B5}"/>
              </a:ext>
            </a:extLst>
          </p:cNvPr>
          <p:cNvSpPr>
            <a:spLocks noGrp="1"/>
          </p:cNvSpPr>
          <p:nvPr>
            <p:ph type="subTitle" idx="1"/>
          </p:nvPr>
        </p:nvSpPr>
        <p:spPr/>
        <p:txBody>
          <a:bodyPr/>
          <a:lstStyle/>
          <a:p>
            <a:r>
              <a:rPr lang="en-US" dirty="0"/>
              <a:t>How to get into shape 1.0</a:t>
            </a:r>
          </a:p>
        </p:txBody>
      </p:sp>
      <p:sp>
        <p:nvSpPr>
          <p:cNvPr id="7" name="Text Placeholder 6">
            <a:extLst>
              <a:ext uri="{FF2B5EF4-FFF2-40B4-BE49-F238E27FC236}">
                <a16:creationId xmlns:a16="http://schemas.microsoft.com/office/drawing/2014/main" id="{1A0F06B3-71A6-FD48-8788-5A03CC7EF423}"/>
              </a:ext>
            </a:extLst>
          </p:cNvPr>
          <p:cNvSpPr>
            <a:spLocks noGrp="1"/>
          </p:cNvSpPr>
          <p:nvPr>
            <p:ph type="body" sz="quarter" idx="10"/>
          </p:nvPr>
        </p:nvSpPr>
        <p:spPr/>
        <p:txBody>
          <a:bodyPr/>
          <a:lstStyle/>
          <a:p>
            <a:r>
              <a:rPr lang="en-US" dirty="0"/>
              <a:t>10.08.2022</a:t>
            </a:r>
          </a:p>
        </p:txBody>
      </p:sp>
    </p:spTree>
    <p:extLst>
      <p:ext uri="{BB962C8B-B14F-4D97-AF65-F5344CB8AC3E}">
        <p14:creationId xmlns:p14="http://schemas.microsoft.com/office/powerpoint/2010/main" val="18304034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10</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7500" y="3079999"/>
            <a:ext cx="11354186" cy="1392176"/>
          </a:xfrm>
        </p:spPr>
        <p:txBody>
          <a:bodyPr/>
          <a:lstStyle/>
          <a:p>
            <a:endParaRPr lang="en-US" dirty="0"/>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altLang="zh-TW" dirty="0"/>
              <a:t>Different types of training methods</a:t>
            </a:r>
            <a:endParaRPr lang="en-US" dirty="0"/>
          </a:p>
        </p:txBody>
      </p:sp>
      <p:sp>
        <p:nvSpPr>
          <p:cNvPr id="8" name="Subtitle 7">
            <a:extLst>
              <a:ext uri="{FF2B5EF4-FFF2-40B4-BE49-F238E27FC236}">
                <a16:creationId xmlns:a16="http://schemas.microsoft.com/office/drawing/2014/main" id="{7082A6A8-8DBF-6D4A-B93D-53E84C59C304}"/>
              </a:ext>
            </a:extLst>
          </p:cNvPr>
          <p:cNvSpPr>
            <a:spLocks noGrp="1"/>
          </p:cNvSpPr>
          <p:nvPr>
            <p:ph type="subTitle" idx="15"/>
          </p:nvPr>
        </p:nvSpPr>
        <p:spPr>
          <a:xfrm>
            <a:off x="311150" y="1195824"/>
            <a:ext cx="11569700" cy="412115"/>
          </a:xfrm>
        </p:spPr>
        <p:txBody>
          <a:bodyPr/>
          <a:lstStyle/>
          <a:p>
            <a:endParaRPr lang="en-US" dirty="0"/>
          </a:p>
        </p:txBody>
      </p:sp>
      <p:pic>
        <p:nvPicPr>
          <p:cNvPr id="14" name="圖片 13">
            <a:extLst>
              <a:ext uri="{FF2B5EF4-FFF2-40B4-BE49-F238E27FC236}">
                <a16:creationId xmlns:a16="http://schemas.microsoft.com/office/drawing/2014/main" id="{6C2C59F1-1914-8783-D5B0-D8DE8B12E534}"/>
              </a:ext>
            </a:extLst>
          </p:cNvPr>
          <p:cNvPicPr>
            <a:picLocks noChangeAspect="1"/>
          </p:cNvPicPr>
          <p:nvPr/>
        </p:nvPicPr>
        <p:blipFill rotWithShape="1">
          <a:blip r:embed="rId2"/>
          <a:srcRect l="16875" t="19103" r="41155" b="6283"/>
          <a:stretch/>
        </p:blipFill>
        <p:spPr>
          <a:xfrm>
            <a:off x="2137501" y="1224206"/>
            <a:ext cx="6473099" cy="5314706"/>
          </a:xfrm>
          <a:prstGeom prst="rect">
            <a:avLst/>
          </a:prstGeom>
        </p:spPr>
      </p:pic>
    </p:spTree>
    <p:extLst>
      <p:ext uri="{BB962C8B-B14F-4D97-AF65-F5344CB8AC3E}">
        <p14:creationId xmlns:p14="http://schemas.microsoft.com/office/powerpoint/2010/main" val="3310620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11</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1150" y="1830036"/>
            <a:ext cx="11354186" cy="4221669"/>
          </a:xfrm>
        </p:spPr>
        <p:txBody>
          <a:bodyPr/>
          <a:lstStyle/>
          <a:p>
            <a:pPr algn="l" fontAlgn="base"/>
            <a:r>
              <a:rPr lang="zh-TW" altLang="en-US" sz="2000" b="1" i="0" dirty="0">
                <a:solidFill>
                  <a:srgbClr val="EA5347"/>
                </a:solidFill>
                <a:effectLst/>
                <a:latin typeface="Roboto" panose="02000000000000000000" pitchFamily="2" charset="0"/>
              </a:rPr>
              <a:t>大肌群：腿、背、胸</a:t>
            </a:r>
            <a:endParaRPr lang="zh-TW" altLang="en-US" sz="2000" b="0" i="0" dirty="0">
              <a:solidFill>
                <a:srgbClr val="3A3A3A"/>
              </a:solidFill>
              <a:effectLst/>
              <a:latin typeface="Roboto" panose="02000000000000000000" pitchFamily="2" charset="0"/>
            </a:endParaRPr>
          </a:p>
          <a:p>
            <a:pPr algn="l" fontAlgn="base"/>
            <a:r>
              <a:rPr lang="en-US" altLang="zh-TW" sz="2000" b="1" i="0" dirty="0">
                <a:solidFill>
                  <a:srgbClr val="3A3A3A"/>
                </a:solidFill>
                <a:effectLst/>
                <a:latin typeface="Roboto" panose="02000000000000000000" pitchFamily="2" charset="0"/>
              </a:rPr>
              <a:t>Leg</a:t>
            </a:r>
            <a:endParaRPr lang="zh-TW" altLang="en-US" sz="2000" b="0" i="0" dirty="0">
              <a:solidFill>
                <a:srgbClr val="3A3A3A"/>
              </a:solidFill>
              <a:effectLst/>
              <a:latin typeface="Roboto" panose="02000000000000000000" pitchFamily="2" charset="0"/>
            </a:endParaRPr>
          </a:p>
          <a:p>
            <a:pPr algn="l" fontAlgn="base"/>
            <a:r>
              <a:rPr lang="zh-TW" altLang="en-US" sz="2000" b="0" i="0" dirty="0">
                <a:solidFill>
                  <a:srgbClr val="3A3A3A"/>
                </a:solidFill>
                <a:effectLst/>
                <a:latin typeface="Roboto" panose="02000000000000000000" pitchFamily="2" charset="0"/>
              </a:rPr>
              <a:t>腿部肌群是</a:t>
            </a:r>
            <a:r>
              <a:rPr lang="zh-TW" altLang="en-US" sz="2000" b="1" i="0" dirty="0">
                <a:solidFill>
                  <a:srgbClr val="3A3A3A"/>
                </a:solidFill>
                <a:effectLst/>
                <a:latin typeface="Roboto" panose="02000000000000000000" pitchFamily="2" charset="0"/>
              </a:rPr>
              <a:t>佔人體最大範圍的肌群</a:t>
            </a:r>
            <a:r>
              <a:rPr lang="zh-TW" altLang="en-US" sz="2000" b="0" i="0" dirty="0">
                <a:solidFill>
                  <a:srgbClr val="3A3A3A"/>
                </a:solidFill>
                <a:effectLst/>
                <a:latin typeface="Roboto" panose="02000000000000000000" pitchFamily="2" charset="0"/>
              </a:rPr>
              <a:t>，約有 </a:t>
            </a:r>
            <a:r>
              <a:rPr lang="en-US" altLang="zh-TW" sz="2000" b="0" i="0" dirty="0">
                <a:solidFill>
                  <a:srgbClr val="3A3A3A"/>
                </a:solidFill>
                <a:effectLst/>
                <a:latin typeface="Roboto" panose="02000000000000000000" pitchFamily="2" charset="0"/>
              </a:rPr>
              <a:t>70% </a:t>
            </a:r>
            <a:r>
              <a:rPr lang="zh-TW" altLang="en-US" sz="2000" b="0" i="0" dirty="0">
                <a:solidFill>
                  <a:srgbClr val="3A3A3A"/>
                </a:solidFill>
                <a:effectLst/>
                <a:latin typeface="Roboto" panose="02000000000000000000" pitchFamily="2" charset="0"/>
              </a:rPr>
              <a:t>的肌肉都在下半身。</a:t>
            </a:r>
            <a:br>
              <a:rPr lang="zh-TW" altLang="en-US" sz="2000" b="0" i="0" dirty="0">
                <a:solidFill>
                  <a:srgbClr val="3A3A3A"/>
                </a:solidFill>
                <a:effectLst/>
                <a:latin typeface="Roboto" panose="02000000000000000000" pitchFamily="2" charset="0"/>
              </a:rPr>
            </a:br>
            <a:r>
              <a:rPr lang="zh-TW" altLang="en-US" sz="2000" b="0" i="0" dirty="0">
                <a:solidFill>
                  <a:srgbClr val="3A3A3A"/>
                </a:solidFill>
                <a:effectLst/>
                <a:latin typeface="Roboto" panose="02000000000000000000" pitchFamily="2" charset="0"/>
              </a:rPr>
              <a:t>主要是由</a:t>
            </a:r>
            <a:r>
              <a:rPr lang="zh-TW" altLang="en-US" sz="2000" b="1" i="0" dirty="0">
                <a:solidFill>
                  <a:srgbClr val="3A3A3A"/>
                </a:solidFill>
                <a:effectLst/>
                <a:latin typeface="Roboto" panose="02000000000000000000" pitchFamily="2" charset="0"/>
              </a:rPr>
              <a:t>股四頭肌</a:t>
            </a:r>
            <a:r>
              <a:rPr lang="zh-TW" altLang="en-US" sz="2000" b="0" i="0" dirty="0">
                <a:solidFill>
                  <a:srgbClr val="3A3A3A"/>
                </a:solidFill>
                <a:effectLst/>
                <a:latin typeface="Roboto" panose="02000000000000000000" pitchFamily="2" charset="0"/>
              </a:rPr>
              <a:t>跟</a:t>
            </a:r>
            <a:r>
              <a:rPr lang="zh-TW" altLang="en-US" sz="2000" b="1" i="0" dirty="0">
                <a:solidFill>
                  <a:srgbClr val="3A3A3A"/>
                </a:solidFill>
                <a:effectLst/>
                <a:latin typeface="Roboto" panose="02000000000000000000" pitchFamily="2" charset="0"/>
              </a:rPr>
              <a:t>股二頭肌</a:t>
            </a:r>
            <a:r>
              <a:rPr lang="zh-TW" altLang="en-US" sz="2000" b="0" i="0" dirty="0">
                <a:solidFill>
                  <a:srgbClr val="3A3A3A"/>
                </a:solidFill>
                <a:effectLst/>
                <a:latin typeface="Roboto" panose="02000000000000000000" pitchFamily="2" charset="0"/>
              </a:rPr>
              <a:t>組成。而腿除了步行的功用外，對於膝蓋的保護、脂肪的燃燒也有很大的幫助。</a:t>
            </a:r>
          </a:p>
          <a:p>
            <a:pPr algn="l" fontAlgn="base"/>
            <a:r>
              <a:rPr lang="en-US" altLang="zh-TW" sz="2000" b="1" i="0" dirty="0">
                <a:solidFill>
                  <a:srgbClr val="3A3A3A"/>
                </a:solidFill>
                <a:effectLst/>
                <a:latin typeface="Roboto" panose="02000000000000000000" pitchFamily="2" charset="0"/>
              </a:rPr>
              <a:t>Back</a:t>
            </a:r>
            <a:endParaRPr lang="zh-TW" altLang="en-US" sz="2000" b="0" i="0" dirty="0">
              <a:solidFill>
                <a:srgbClr val="3A3A3A"/>
              </a:solidFill>
              <a:effectLst/>
              <a:latin typeface="Roboto" panose="02000000000000000000" pitchFamily="2" charset="0"/>
            </a:endParaRPr>
          </a:p>
          <a:p>
            <a:pPr algn="l" fontAlgn="base"/>
            <a:r>
              <a:rPr lang="zh-TW" altLang="en-US" sz="2000" b="0" i="0" dirty="0">
                <a:solidFill>
                  <a:srgbClr val="3A3A3A"/>
                </a:solidFill>
                <a:effectLst/>
                <a:latin typeface="Roboto" panose="02000000000000000000" pitchFamily="2" charset="0"/>
              </a:rPr>
              <a:t>背部佔人體上半身肌肉組成很大的成分，包含</a:t>
            </a:r>
            <a:r>
              <a:rPr lang="zh-TW" altLang="en-US" sz="2000" b="1" i="0" dirty="0">
                <a:solidFill>
                  <a:srgbClr val="3A3A3A"/>
                </a:solidFill>
                <a:effectLst/>
                <a:latin typeface="Roboto" panose="02000000000000000000" pitchFamily="2" charset="0"/>
              </a:rPr>
              <a:t>斜方肌</a:t>
            </a:r>
            <a:r>
              <a:rPr lang="zh-TW" altLang="en-US" sz="2000" b="0" i="0" dirty="0">
                <a:solidFill>
                  <a:srgbClr val="3A3A3A"/>
                </a:solidFill>
                <a:effectLst/>
                <a:latin typeface="Roboto" panose="02000000000000000000" pitchFamily="2" charset="0"/>
              </a:rPr>
              <a:t>、</a:t>
            </a:r>
            <a:r>
              <a:rPr lang="zh-TW" altLang="en-US" sz="2000" b="1" i="0" dirty="0">
                <a:solidFill>
                  <a:srgbClr val="3A3A3A"/>
                </a:solidFill>
                <a:effectLst/>
                <a:latin typeface="Roboto" panose="02000000000000000000" pitchFamily="2" charset="0"/>
              </a:rPr>
              <a:t>菱形肌</a:t>
            </a:r>
            <a:r>
              <a:rPr lang="zh-TW" altLang="en-US" sz="2000" b="0" i="0" dirty="0">
                <a:solidFill>
                  <a:srgbClr val="3A3A3A"/>
                </a:solidFill>
                <a:effectLst/>
                <a:latin typeface="Roboto" panose="02000000000000000000" pitchFamily="2" charset="0"/>
              </a:rPr>
              <a:t>、</a:t>
            </a:r>
            <a:r>
              <a:rPr lang="zh-TW" altLang="en-US" sz="2000" b="1" i="0" dirty="0">
                <a:solidFill>
                  <a:srgbClr val="3A3A3A"/>
                </a:solidFill>
                <a:effectLst/>
                <a:latin typeface="Roboto" panose="02000000000000000000" pitchFamily="2" charset="0"/>
              </a:rPr>
              <a:t>背闊肌</a:t>
            </a:r>
            <a:r>
              <a:rPr lang="zh-TW" altLang="en-US" sz="2000" b="0" i="0" dirty="0">
                <a:solidFill>
                  <a:srgbClr val="3A3A3A"/>
                </a:solidFill>
                <a:effectLst/>
                <a:latin typeface="Roboto" panose="02000000000000000000" pitchFamily="2" charset="0"/>
              </a:rPr>
              <a:t>還有</a:t>
            </a:r>
            <a:r>
              <a:rPr lang="zh-TW" altLang="en-US" sz="2000" b="1" i="0" dirty="0">
                <a:solidFill>
                  <a:srgbClr val="3A3A3A"/>
                </a:solidFill>
                <a:effectLst/>
                <a:latin typeface="Roboto" panose="02000000000000000000" pitchFamily="2" charset="0"/>
              </a:rPr>
              <a:t>束脊肌</a:t>
            </a:r>
            <a:r>
              <a:rPr lang="zh-TW" altLang="en-US" sz="2000" b="0" i="0" dirty="0">
                <a:solidFill>
                  <a:srgbClr val="3A3A3A"/>
                </a:solidFill>
                <a:effectLst/>
                <a:latin typeface="Roboto" panose="02000000000000000000" pitchFamily="2" charset="0"/>
              </a:rPr>
              <a:t>，而藉由強化背部的訓練也可以改善駝背。</a:t>
            </a:r>
          </a:p>
          <a:p>
            <a:pPr algn="l" fontAlgn="base"/>
            <a:r>
              <a:rPr lang="en-US" altLang="zh-TW" sz="2000" b="1" i="0" dirty="0">
                <a:solidFill>
                  <a:srgbClr val="3A3A3A"/>
                </a:solidFill>
                <a:effectLst/>
                <a:latin typeface="Roboto" panose="02000000000000000000" pitchFamily="2" charset="0"/>
              </a:rPr>
              <a:t>Chest</a:t>
            </a:r>
            <a:endParaRPr lang="zh-TW" altLang="en-US" sz="2000" b="0" i="0" dirty="0">
              <a:solidFill>
                <a:srgbClr val="3A3A3A"/>
              </a:solidFill>
              <a:effectLst/>
              <a:latin typeface="Roboto" panose="02000000000000000000" pitchFamily="2" charset="0"/>
            </a:endParaRPr>
          </a:p>
          <a:p>
            <a:pPr algn="l" fontAlgn="base"/>
            <a:r>
              <a:rPr lang="zh-TW" altLang="en-US" sz="2000" b="0" i="0" dirty="0">
                <a:solidFill>
                  <a:srgbClr val="3A3A3A"/>
                </a:solidFill>
                <a:effectLst/>
                <a:latin typeface="Roboto" panose="02000000000000000000" pitchFamily="2" charset="0"/>
              </a:rPr>
              <a:t>胸部包含</a:t>
            </a:r>
            <a:r>
              <a:rPr lang="zh-TW" altLang="en-US" sz="2000" b="1" i="0" dirty="0">
                <a:solidFill>
                  <a:srgbClr val="3A3A3A"/>
                </a:solidFill>
                <a:effectLst/>
                <a:latin typeface="Roboto" panose="02000000000000000000" pitchFamily="2" charset="0"/>
              </a:rPr>
              <a:t>胸大肌</a:t>
            </a:r>
            <a:r>
              <a:rPr lang="zh-TW" altLang="en-US" sz="2000" b="0" i="0" dirty="0">
                <a:solidFill>
                  <a:srgbClr val="3A3A3A"/>
                </a:solidFill>
                <a:effectLst/>
                <a:latin typeface="Roboto" panose="02000000000000000000" pitchFamily="2" charset="0"/>
              </a:rPr>
              <a:t>、</a:t>
            </a:r>
            <a:r>
              <a:rPr lang="zh-TW" altLang="en-US" sz="2000" b="1" i="0" dirty="0">
                <a:solidFill>
                  <a:srgbClr val="3A3A3A"/>
                </a:solidFill>
                <a:effectLst/>
                <a:latin typeface="Roboto" panose="02000000000000000000" pitchFamily="2" charset="0"/>
              </a:rPr>
              <a:t>胸小肌</a:t>
            </a:r>
            <a:r>
              <a:rPr lang="zh-TW" altLang="en-US" sz="2000" b="0" i="0" dirty="0">
                <a:solidFill>
                  <a:srgbClr val="3A3A3A"/>
                </a:solidFill>
                <a:effectLst/>
                <a:latin typeface="Roboto" panose="02000000000000000000" pitchFamily="2" charset="0"/>
              </a:rPr>
              <a:t>還有</a:t>
            </a:r>
            <a:r>
              <a:rPr lang="zh-TW" altLang="en-US" sz="2000" b="1" i="0" dirty="0">
                <a:solidFill>
                  <a:srgbClr val="3A3A3A"/>
                </a:solidFill>
                <a:effectLst/>
                <a:latin typeface="Roboto" panose="02000000000000000000" pitchFamily="2" charset="0"/>
              </a:rPr>
              <a:t>前鋸肌</a:t>
            </a:r>
            <a:r>
              <a:rPr lang="zh-TW" altLang="en-US" sz="2000" b="0" i="0" dirty="0">
                <a:solidFill>
                  <a:srgbClr val="3A3A3A"/>
                </a:solidFill>
                <a:effectLst/>
                <a:latin typeface="Roboto" panose="02000000000000000000" pitchFamily="2" charset="0"/>
              </a:rPr>
              <a:t>，藉由胸部肌群的鍛鍊，可以讓身軀更加厚實，也能讓胸型更佳。</a:t>
            </a:r>
          </a:p>
          <a:p>
            <a:endParaRPr lang="en-US" sz="2000" dirty="0"/>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Muscle group</a:t>
            </a:r>
          </a:p>
        </p:txBody>
      </p:sp>
    </p:spTree>
    <p:extLst>
      <p:ext uri="{BB962C8B-B14F-4D97-AF65-F5344CB8AC3E}">
        <p14:creationId xmlns:p14="http://schemas.microsoft.com/office/powerpoint/2010/main" val="3558386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12</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1150" y="1917002"/>
            <a:ext cx="11354186" cy="3965188"/>
          </a:xfrm>
        </p:spPr>
        <p:txBody>
          <a:bodyPr/>
          <a:lstStyle/>
          <a:p>
            <a:pPr algn="l" fontAlgn="base"/>
            <a:r>
              <a:rPr lang="zh-TW" altLang="en-US" sz="2400" b="1" i="0" dirty="0">
                <a:solidFill>
                  <a:srgbClr val="EA5347"/>
                </a:solidFill>
                <a:effectLst/>
                <a:latin typeface="Roboto" panose="02000000000000000000" pitchFamily="2" charset="0"/>
              </a:rPr>
              <a:t>小肌群：肩、手</a:t>
            </a:r>
            <a:endParaRPr lang="zh-TW" altLang="en-US" sz="2400" b="0" i="0" dirty="0">
              <a:solidFill>
                <a:srgbClr val="3A3A3A"/>
              </a:solidFill>
              <a:effectLst/>
              <a:latin typeface="Roboto" panose="02000000000000000000" pitchFamily="2" charset="0"/>
            </a:endParaRPr>
          </a:p>
          <a:p>
            <a:pPr algn="l" fontAlgn="base"/>
            <a:r>
              <a:rPr lang="en-US" altLang="zh-TW" sz="2400" b="1" i="0" dirty="0">
                <a:solidFill>
                  <a:srgbClr val="3A3A3A"/>
                </a:solidFill>
                <a:effectLst/>
                <a:latin typeface="Roboto" panose="02000000000000000000" pitchFamily="2" charset="0"/>
              </a:rPr>
              <a:t>Shoulder</a:t>
            </a:r>
            <a:endParaRPr lang="zh-TW" altLang="en-US" sz="2400" b="0" i="0" dirty="0">
              <a:solidFill>
                <a:srgbClr val="3A3A3A"/>
              </a:solidFill>
              <a:effectLst/>
              <a:latin typeface="Roboto" panose="02000000000000000000" pitchFamily="2" charset="0"/>
            </a:endParaRPr>
          </a:p>
          <a:p>
            <a:pPr algn="l" fontAlgn="base"/>
            <a:r>
              <a:rPr lang="zh-TW" altLang="en-US" sz="2400" b="0" i="0" dirty="0">
                <a:solidFill>
                  <a:srgbClr val="3A3A3A"/>
                </a:solidFill>
                <a:effectLst/>
                <a:latin typeface="Roboto" panose="02000000000000000000" pitchFamily="2" charset="0"/>
              </a:rPr>
              <a:t>由三角肌組成，分為</a:t>
            </a:r>
            <a:r>
              <a:rPr lang="zh-TW" altLang="en-US" sz="2400" b="1" i="0" dirty="0">
                <a:solidFill>
                  <a:srgbClr val="3A3A3A"/>
                </a:solidFill>
                <a:effectLst/>
                <a:latin typeface="Roboto" panose="02000000000000000000" pitchFamily="2" charset="0"/>
              </a:rPr>
              <a:t>前三角肌</a:t>
            </a:r>
            <a:r>
              <a:rPr lang="zh-TW" altLang="en-US" sz="2400" b="0" i="0" dirty="0">
                <a:solidFill>
                  <a:srgbClr val="3A3A3A"/>
                </a:solidFill>
                <a:effectLst/>
                <a:latin typeface="Roboto" panose="02000000000000000000" pitchFamily="2" charset="0"/>
              </a:rPr>
              <a:t>、</a:t>
            </a:r>
            <a:r>
              <a:rPr lang="zh-TW" altLang="en-US" sz="2400" b="1" i="0" dirty="0">
                <a:solidFill>
                  <a:srgbClr val="3A3A3A"/>
                </a:solidFill>
                <a:effectLst/>
                <a:latin typeface="Roboto" panose="02000000000000000000" pitchFamily="2" charset="0"/>
              </a:rPr>
              <a:t>側三角肌</a:t>
            </a:r>
            <a:r>
              <a:rPr lang="zh-TW" altLang="en-US" sz="2400" b="0" i="0" dirty="0">
                <a:solidFill>
                  <a:srgbClr val="3A3A3A"/>
                </a:solidFill>
                <a:effectLst/>
                <a:latin typeface="Roboto" panose="02000000000000000000" pitchFamily="2" charset="0"/>
              </a:rPr>
              <a:t>以及</a:t>
            </a:r>
            <a:r>
              <a:rPr lang="zh-TW" altLang="en-US" sz="2400" b="1" i="0" dirty="0">
                <a:solidFill>
                  <a:srgbClr val="3A3A3A"/>
                </a:solidFill>
                <a:effectLst/>
                <a:latin typeface="Roboto" panose="02000000000000000000" pitchFamily="2" charset="0"/>
              </a:rPr>
              <a:t>後三角肌</a:t>
            </a:r>
            <a:r>
              <a:rPr lang="zh-TW" altLang="en-US" sz="2400" b="0" i="0" dirty="0">
                <a:solidFill>
                  <a:srgbClr val="3A3A3A"/>
                </a:solidFill>
                <a:effectLst/>
                <a:latin typeface="Roboto" panose="02000000000000000000" pitchFamily="2" charset="0"/>
              </a:rPr>
              <a:t>。</a:t>
            </a:r>
            <a:br>
              <a:rPr lang="zh-TW" altLang="en-US" sz="2400" b="0" i="0" dirty="0">
                <a:solidFill>
                  <a:srgbClr val="3A3A3A"/>
                </a:solidFill>
                <a:effectLst/>
                <a:latin typeface="Roboto" panose="02000000000000000000" pitchFamily="2" charset="0"/>
              </a:rPr>
            </a:br>
            <a:r>
              <a:rPr lang="zh-TW" altLang="en-US" sz="2400" b="0" i="0" dirty="0">
                <a:solidFill>
                  <a:srgbClr val="3A3A3A"/>
                </a:solidFill>
                <a:effectLst/>
                <a:latin typeface="Roboto" panose="02000000000000000000" pitchFamily="2" charset="0"/>
              </a:rPr>
              <a:t>有強壯的肩膀不僅可以撐起衣服，而肩膀的靈活度也對於其他肌群的訓練也非常重要。</a:t>
            </a:r>
          </a:p>
          <a:p>
            <a:pPr algn="l" fontAlgn="base"/>
            <a:r>
              <a:rPr lang="en-US" altLang="zh-TW" sz="2400" b="1" dirty="0">
                <a:solidFill>
                  <a:srgbClr val="3A3A3A"/>
                </a:solidFill>
                <a:latin typeface="Roboto" panose="02000000000000000000" pitchFamily="2" charset="0"/>
              </a:rPr>
              <a:t>Arm</a:t>
            </a:r>
            <a:endParaRPr lang="zh-TW" altLang="en-US" sz="2400" b="0" i="0" dirty="0">
              <a:solidFill>
                <a:srgbClr val="3A3A3A"/>
              </a:solidFill>
              <a:effectLst/>
              <a:latin typeface="Roboto" panose="02000000000000000000" pitchFamily="2" charset="0"/>
            </a:endParaRPr>
          </a:p>
          <a:p>
            <a:pPr algn="l" fontAlgn="base"/>
            <a:r>
              <a:rPr lang="zh-TW" altLang="en-US" sz="2400" b="0" i="0" dirty="0">
                <a:solidFill>
                  <a:srgbClr val="3A3A3A"/>
                </a:solidFill>
                <a:effectLst/>
                <a:latin typeface="Roboto" panose="02000000000000000000" pitchFamily="2" charset="0"/>
              </a:rPr>
              <a:t>手臂主要由</a:t>
            </a:r>
            <a:r>
              <a:rPr lang="zh-TW" altLang="en-US" sz="2400" b="1" i="0" dirty="0">
                <a:solidFill>
                  <a:srgbClr val="3A3A3A"/>
                </a:solidFill>
                <a:effectLst/>
                <a:latin typeface="Roboto" panose="02000000000000000000" pitchFamily="2" charset="0"/>
              </a:rPr>
              <a:t>肱二頭肌</a:t>
            </a:r>
            <a:r>
              <a:rPr lang="zh-TW" altLang="en-US" sz="2400" b="0" i="0" dirty="0">
                <a:solidFill>
                  <a:srgbClr val="3A3A3A"/>
                </a:solidFill>
                <a:effectLst/>
                <a:latin typeface="Roboto" panose="02000000000000000000" pitchFamily="2" charset="0"/>
              </a:rPr>
              <a:t>、</a:t>
            </a:r>
            <a:r>
              <a:rPr lang="zh-TW" altLang="en-US" sz="2400" b="1" i="0" dirty="0">
                <a:solidFill>
                  <a:srgbClr val="3A3A3A"/>
                </a:solidFill>
                <a:effectLst/>
                <a:latin typeface="Roboto" panose="02000000000000000000" pitchFamily="2" charset="0"/>
              </a:rPr>
              <a:t>肱三頭肌</a:t>
            </a:r>
            <a:r>
              <a:rPr lang="zh-TW" altLang="en-US" sz="2400" b="0" i="0" dirty="0">
                <a:solidFill>
                  <a:srgbClr val="3A3A3A"/>
                </a:solidFill>
                <a:effectLst/>
                <a:latin typeface="Roboto" panose="02000000000000000000" pitchFamily="2" charset="0"/>
              </a:rPr>
              <a:t>還有</a:t>
            </a:r>
            <a:r>
              <a:rPr lang="zh-TW" altLang="en-US" sz="2400" b="1" i="0" dirty="0">
                <a:solidFill>
                  <a:srgbClr val="3A3A3A"/>
                </a:solidFill>
                <a:effectLst/>
                <a:latin typeface="Roboto" panose="02000000000000000000" pitchFamily="2" charset="0"/>
              </a:rPr>
              <a:t>前臂肌群</a:t>
            </a:r>
            <a:r>
              <a:rPr lang="zh-TW" altLang="en-US" sz="2400" b="0" i="0" dirty="0">
                <a:solidFill>
                  <a:srgbClr val="3A3A3A"/>
                </a:solidFill>
                <a:effectLst/>
                <a:latin typeface="Roboto" panose="02000000000000000000" pitchFamily="2" charset="0"/>
              </a:rPr>
              <a:t>組成，如果想加大手臂的粗度，就不能忽視肱三頭肌的訓練，因為肱三頭肌的肌肉體積比肱二頭肌還大，另外若不想擁有像暴龍般的手臂，也不能少掉前臂的訓練，平衡整體手臂視覺。</a:t>
            </a:r>
          </a:p>
          <a:p>
            <a:endParaRPr lang="en-US" sz="2400" dirty="0"/>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altLang="zh-HK" dirty="0"/>
              <a:t>Muscle group</a:t>
            </a:r>
            <a:endParaRPr lang="en-US" dirty="0"/>
          </a:p>
        </p:txBody>
      </p:sp>
    </p:spTree>
    <p:extLst>
      <p:ext uri="{BB962C8B-B14F-4D97-AF65-F5344CB8AC3E}">
        <p14:creationId xmlns:p14="http://schemas.microsoft.com/office/powerpoint/2010/main" val="3243790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13</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7500" y="1861821"/>
            <a:ext cx="11354186" cy="4221669"/>
          </a:xfrm>
        </p:spPr>
        <p:txBody>
          <a:bodyPr/>
          <a:lstStyle/>
          <a:p>
            <a:pPr algn="l" fontAlgn="base">
              <a:buFont typeface="Arial" panose="020B0604020202020204" pitchFamily="34" charset="0"/>
              <a:buChar char="•"/>
            </a:pPr>
            <a:r>
              <a:rPr lang="zh-TW" altLang="en-US" sz="2400" b="0" i="0" dirty="0">
                <a:solidFill>
                  <a:srgbClr val="3A3A3A"/>
                </a:solidFill>
                <a:effectLst/>
                <a:latin typeface="Roboto" panose="02000000000000000000" pitchFamily="2" charset="0"/>
              </a:rPr>
              <a:t>肌群：</a:t>
            </a:r>
            <a:r>
              <a:rPr lang="zh-TW" altLang="en-US" sz="2400" b="1" i="0" dirty="0">
                <a:solidFill>
                  <a:srgbClr val="EA5347"/>
                </a:solidFill>
                <a:effectLst/>
                <a:latin typeface="Roboto" panose="02000000000000000000" pitchFamily="2" charset="0"/>
              </a:rPr>
              <a:t>大肌群</a:t>
            </a:r>
            <a:r>
              <a:rPr lang="zh-TW" altLang="en-US" sz="2400" b="0" i="0" dirty="0">
                <a:solidFill>
                  <a:srgbClr val="3A3A3A"/>
                </a:solidFill>
                <a:effectLst/>
                <a:latin typeface="Roboto" panose="02000000000000000000" pitchFamily="2" charset="0"/>
              </a:rPr>
              <a:t> → 小肌群</a:t>
            </a:r>
          </a:p>
          <a:p>
            <a:pPr algn="l" fontAlgn="base">
              <a:buFont typeface="Arial" panose="020B0604020202020204" pitchFamily="34" charset="0"/>
              <a:buChar char="•"/>
            </a:pPr>
            <a:r>
              <a:rPr lang="zh-TW" altLang="en-US" sz="2400" b="0" i="0" dirty="0">
                <a:solidFill>
                  <a:srgbClr val="3A3A3A"/>
                </a:solidFill>
                <a:effectLst/>
                <a:latin typeface="Roboto" panose="02000000000000000000" pitchFamily="2" charset="0"/>
              </a:rPr>
              <a:t>關節：</a:t>
            </a:r>
            <a:r>
              <a:rPr lang="zh-TW" altLang="en-US" sz="2400" b="1" i="0" dirty="0">
                <a:solidFill>
                  <a:srgbClr val="EA5347"/>
                </a:solidFill>
                <a:effectLst/>
                <a:latin typeface="Roboto" panose="02000000000000000000" pitchFamily="2" charset="0"/>
              </a:rPr>
              <a:t>多關節</a:t>
            </a:r>
            <a:r>
              <a:rPr lang="zh-TW" altLang="en-US" sz="2400" b="0" i="0" dirty="0">
                <a:solidFill>
                  <a:srgbClr val="3A3A3A"/>
                </a:solidFill>
                <a:effectLst/>
                <a:latin typeface="Roboto" panose="02000000000000000000" pitchFamily="2" charset="0"/>
              </a:rPr>
              <a:t> → 單關節</a:t>
            </a:r>
          </a:p>
          <a:p>
            <a:pPr algn="l" fontAlgn="base">
              <a:buFont typeface="Arial" panose="020B0604020202020204" pitchFamily="34" charset="0"/>
              <a:buChar char="•"/>
            </a:pPr>
            <a:r>
              <a:rPr lang="zh-TW" altLang="en-US" sz="2400" b="0" i="0" dirty="0">
                <a:solidFill>
                  <a:srgbClr val="3A3A3A"/>
                </a:solidFill>
                <a:effectLst/>
                <a:latin typeface="Roboto" panose="02000000000000000000" pitchFamily="2" charset="0"/>
              </a:rPr>
              <a:t>強度：</a:t>
            </a:r>
            <a:r>
              <a:rPr lang="zh-TW" altLang="en-US" sz="2400" b="1" i="0" dirty="0">
                <a:solidFill>
                  <a:srgbClr val="EA5347"/>
                </a:solidFill>
                <a:effectLst/>
                <a:latin typeface="Roboto" panose="02000000000000000000" pitchFamily="2" charset="0"/>
              </a:rPr>
              <a:t>高</a:t>
            </a:r>
            <a:r>
              <a:rPr lang="zh-TW" altLang="en-US" sz="2400" b="0" i="0" dirty="0">
                <a:solidFill>
                  <a:srgbClr val="3A3A3A"/>
                </a:solidFill>
                <a:effectLst/>
                <a:latin typeface="Roboto" panose="02000000000000000000" pitchFamily="2" charset="0"/>
              </a:rPr>
              <a:t> → 低</a:t>
            </a:r>
          </a:p>
          <a:p>
            <a:pPr algn="l" fontAlgn="base">
              <a:buFont typeface="Arial" panose="020B0604020202020204" pitchFamily="34" charset="0"/>
              <a:buChar char="•"/>
            </a:pPr>
            <a:r>
              <a:rPr lang="zh-TW" altLang="en-US" sz="2400" b="0" i="0" dirty="0">
                <a:solidFill>
                  <a:srgbClr val="3A3A3A"/>
                </a:solidFill>
                <a:effectLst/>
                <a:latin typeface="Roboto" panose="02000000000000000000" pitchFamily="2" charset="0"/>
              </a:rPr>
              <a:t>重量：</a:t>
            </a:r>
            <a:r>
              <a:rPr lang="zh-TW" altLang="en-US" sz="2400" b="1" i="0" dirty="0">
                <a:solidFill>
                  <a:srgbClr val="EA5347"/>
                </a:solidFill>
                <a:effectLst/>
                <a:latin typeface="Roboto" panose="02000000000000000000" pitchFamily="2" charset="0"/>
              </a:rPr>
              <a:t>重</a:t>
            </a:r>
            <a:r>
              <a:rPr lang="zh-TW" altLang="en-US" sz="2400" b="0" i="0" dirty="0">
                <a:solidFill>
                  <a:srgbClr val="3A3A3A"/>
                </a:solidFill>
                <a:effectLst/>
                <a:latin typeface="Roboto" panose="02000000000000000000" pitchFamily="2" charset="0"/>
              </a:rPr>
              <a:t> → 輕（記得要先用輕重量暖身）</a:t>
            </a:r>
          </a:p>
          <a:p>
            <a:pPr algn="l" fontAlgn="base"/>
            <a:r>
              <a:rPr lang="zh-TW" altLang="en-US" sz="2400" b="0" i="0" dirty="0">
                <a:solidFill>
                  <a:srgbClr val="3A3A3A"/>
                </a:solidFill>
                <a:effectLst/>
                <a:latin typeface="Roboto" panose="02000000000000000000" pitchFamily="2" charset="0"/>
              </a:rPr>
              <a:t>通常重訓會將</a:t>
            </a:r>
            <a:r>
              <a:rPr lang="zh-TW" altLang="en-US" sz="2400" b="1" i="0" dirty="0">
                <a:solidFill>
                  <a:srgbClr val="3A3A3A"/>
                </a:solidFill>
                <a:effectLst/>
                <a:latin typeface="Roboto" panose="02000000000000000000" pitchFamily="2" charset="0"/>
              </a:rPr>
              <a:t>多關節動作</a:t>
            </a:r>
            <a:r>
              <a:rPr lang="zh-TW" altLang="en-US" sz="2400" b="0" i="0" dirty="0">
                <a:solidFill>
                  <a:srgbClr val="3A3A3A"/>
                </a:solidFill>
                <a:effectLst/>
                <a:latin typeface="Roboto" panose="02000000000000000000" pitchFamily="2" charset="0"/>
              </a:rPr>
              <a:t>安排在一開始，因為多關節動作可以承受更大的負重，大負重才可以破壞肌肉纖維，助於肌肉的成長，也因為要大負重所以需要更專注的精神。另外較多肌肉參與可以讓訓練更有效率、消耗更多體能高。</a:t>
            </a:r>
            <a:endParaRPr lang="en-US" altLang="zh-TW" sz="2400" b="0" i="0" dirty="0">
              <a:solidFill>
                <a:srgbClr val="3A3A3A"/>
              </a:solidFill>
              <a:effectLst/>
              <a:latin typeface="Roboto" panose="02000000000000000000" pitchFamily="2" charset="0"/>
            </a:endParaRPr>
          </a:p>
          <a:p>
            <a:pPr algn="l" fontAlgn="base"/>
            <a:endParaRPr lang="zh-TW" altLang="en-US" sz="2400" b="0" i="0" dirty="0">
              <a:solidFill>
                <a:srgbClr val="3A3A3A"/>
              </a:solidFill>
              <a:effectLst/>
              <a:latin typeface="Roboto" panose="02000000000000000000" pitchFamily="2" charset="0"/>
            </a:endParaRPr>
          </a:p>
          <a:p>
            <a:pPr algn="l" fontAlgn="base"/>
            <a:r>
              <a:rPr lang="zh-TW" altLang="en-US" sz="2400" b="0" i="0" dirty="0">
                <a:solidFill>
                  <a:srgbClr val="3A3A3A"/>
                </a:solidFill>
                <a:effectLst/>
                <a:latin typeface="Roboto" panose="02000000000000000000" pitchFamily="2" charset="0"/>
              </a:rPr>
              <a:t>而單關節因本身的動作限制，不能使用太大重量進行訓練，容易施力不當而受傷。</a:t>
            </a:r>
          </a:p>
          <a:p>
            <a:endParaRPr lang="en-US" sz="2400" dirty="0"/>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Workout plan</a:t>
            </a:r>
          </a:p>
        </p:txBody>
      </p:sp>
      <p:sp>
        <p:nvSpPr>
          <p:cNvPr id="9" name="Subtitle 7">
            <a:extLst>
              <a:ext uri="{FF2B5EF4-FFF2-40B4-BE49-F238E27FC236}">
                <a16:creationId xmlns:a16="http://schemas.microsoft.com/office/drawing/2014/main" id="{40E1FF20-347C-DB32-8A7A-79E39307DCE3}"/>
              </a:ext>
            </a:extLst>
          </p:cNvPr>
          <p:cNvSpPr>
            <a:spLocks noGrp="1"/>
          </p:cNvSpPr>
          <p:nvPr>
            <p:ph type="subTitle" idx="15"/>
          </p:nvPr>
        </p:nvSpPr>
        <p:spPr>
          <a:xfrm>
            <a:off x="317500" y="1113276"/>
            <a:ext cx="11569700" cy="412115"/>
          </a:xfrm>
        </p:spPr>
        <p:txBody>
          <a:bodyPr/>
          <a:lstStyle/>
          <a:p>
            <a:r>
              <a:rPr lang="zh-TW" altLang="en-US" dirty="0"/>
              <a:t>菜單順序安排基礎原則</a:t>
            </a:r>
          </a:p>
        </p:txBody>
      </p:sp>
    </p:spTree>
    <p:extLst>
      <p:ext uri="{BB962C8B-B14F-4D97-AF65-F5344CB8AC3E}">
        <p14:creationId xmlns:p14="http://schemas.microsoft.com/office/powerpoint/2010/main" val="1068384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14</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altLang="zh-HK" dirty="0"/>
              <a:t>Workout plan</a:t>
            </a:r>
            <a:endParaRPr lang="en-US" dirty="0"/>
          </a:p>
        </p:txBody>
      </p:sp>
      <p:sp>
        <p:nvSpPr>
          <p:cNvPr id="8" name="文字方塊 7">
            <a:extLst>
              <a:ext uri="{FF2B5EF4-FFF2-40B4-BE49-F238E27FC236}">
                <a16:creationId xmlns:a16="http://schemas.microsoft.com/office/drawing/2014/main" id="{93C38DCA-3EF8-E079-6ACD-4B3C1727AD9B}"/>
              </a:ext>
            </a:extLst>
          </p:cNvPr>
          <p:cNvSpPr txBox="1"/>
          <p:nvPr/>
        </p:nvSpPr>
        <p:spPr>
          <a:xfrm>
            <a:off x="838919" y="1169406"/>
            <a:ext cx="7321670" cy="3372142"/>
          </a:xfrm>
          <a:prstGeom prst="rect">
            <a:avLst/>
          </a:prstGeom>
          <a:noFill/>
        </p:spPr>
        <p:txBody>
          <a:bodyPr wrap="square">
            <a:spAutoFit/>
          </a:bodyPr>
          <a:lstStyle/>
          <a:p>
            <a:pPr>
              <a:lnSpc>
                <a:spcPct val="150000"/>
              </a:lnSpc>
            </a:pPr>
            <a:r>
              <a:rPr lang="zh-TW" altLang="en-US" dirty="0"/>
              <a:t>投入最重要的六個主要動作</a:t>
            </a:r>
          </a:p>
          <a:p>
            <a:pPr>
              <a:lnSpc>
                <a:spcPct val="150000"/>
              </a:lnSpc>
            </a:pPr>
            <a:endParaRPr lang="zh-TW" altLang="en-US" dirty="0"/>
          </a:p>
          <a:p>
            <a:pPr>
              <a:lnSpc>
                <a:spcPct val="150000"/>
              </a:lnSpc>
            </a:pPr>
            <a:r>
              <a:rPr lang="en-US" altLang="zh-TW" dirty="0"/>
              <a:t>1.</a:t>
            </a:r>
            <a:r>
              <a:rPr lang="zh-TW" altLang="en-US" dirty="0"/>
              <a:t>深蹲 </a:t>
            </a:r>
            <a:r>
              <a:rPr lang="en-US" altLang="zh-TW" dirty="0"/>
              <a:t>(Squat)</a:t>
            </a:r>
            <a:endParaRPr lang="zh-TW" altLang="en-US" dirty="0"/>
          </a:p>
          <a:p>
            <a:pPr>
              <a:lnSpc>
                <a:spcPct val="150000"/>
              </a:lnSpc>
            </a:pPr>
            <a:r>
              <a:rPr lang="en-US" altLang="zh-TW" dirty="0"/>
              <a:t>2.</a:t>
            </a:r>
            <a:r>
              <a:rPr lang="zh-TW" altLang="en-US" dirty="0"/>
              <a:t>硬舉 </a:t>
            </a:r>
            <a:r>
              <a:rPr lang="en-US" altLang="zh-TW" dirty="0"/>
              <a:t>(Deadlift)</a:t>
            </a:r>
            <a:endParaRPr lang="zh-TW" altLang="en-US" dirty="0"/>
          </a:p>
          <a:p>
            <a:pPr>
              <a:lnSpc>
                <a:spcPct val="150000"/>
              </a:lnSpc>
            </a:pPr>
            <a:r>
              <a:rPr lang="en-US" altLang="zh-TW" dirty="0"/>
              <a:t>3.</a:t>
            </a:r>
            <a:r>
              <a:rPr lang="zh-TW" altLang="en-US" dirty="0"/>
              <a:t>臥推 </a:t>
            </a:r>
            <a:r>
              <a:rPr lang="en-US" altLang="zh-TW" dirty="0"/>
              <a:t>(Bench Press)</a:t>
            </a:r>
            <a:endParaRPr lang="zh-TW" altLang="en-US" dirty="0"/>
          </a:p>
          <a:p>
            <a:pPr>
              <a:lnSpc>
                <a:spcPct val="150000"/>
              </a:lnSpc>
            </a:pPr>
            <a:r>
              <a:rPr lang="en-US" altLang="zh-TW" dirty="0"/>
              <a:t>4.</a:t>
            </a:r>
            <a:r>
              <a:rPr lang="zh-TW" altLang="en-US" dirty="0"/>
              <a:t>划船 </a:t>
            </a:r>
            <a:r>
              <a:rPr lang="en-US" altLang="zh-TW" dirty="0"/>
              <a:t>(Bent Row)</a:t>
            </a:r>
            <a:endParaRPr lang="zh-TW" altLang="en-US" dirty="0"/>
          </a:p>
          <a:p>
            <a:pPr>
              <a:lnSpc>
                <a:spcPct val="150000"/>
              </a:lnSpc>
            </a:pPr>
            <a:r>
              <a:rPr lang="en-US" altLang="zh-TW" dirty="0"/>
              <a:t>5.</a:t>
            </a:r>
            <a:r>
              <a:rPr lang="zh-TW" altLang="en-US" dirty="0"/>
              <a:t>肩推 </a:t>
            </a:r>
            <a:r>
              <a:rPr lang="en-US" altLang="zh-TW" dirty="0"/>
              <a:t>(Shoulder Press)</a:t>
            </a:r>
            <a:endParaRPr lang="zh-TW" altLang="en-US" dirty="0"/>
          </a:p>
          <a:p>
            <a:pPr>
              <a:lnSpc>
                <a:spcPct val="150000"/>
              </a:lnSpc>
            </a:pPr>
            <a:r>
              <a:rPr lang="en-US" altLang="zh-TW" dirty="0"/>
              <a:t>6.</a:t>
            </a:r>
            <a:r>
              <a:rPr lang="zh-TW" altLang="en-US" dirty="0"/>
              <a:t>下拉 </a:t>
            </a:r>
            <a:r>
              <a:rPr lang="en-US" altLang="zh-TW" dirty="0"/>
              <a:t>(Pull Down)</a:t>
            </a:r>
            <a:endParaRPr lang="zh-HK" altLang="en-US" dirty="0"/>
          </a:p>
        </p:txBody>
      </p:sp>
      <p:pic>
        <p:nvPicPr>
          <p:cNvPr id="6146" name="Picture 2" descr="Back Squat GIFs - Get the best GIF on GIPHY">
            <a:extLst>
              <a:ext uri="{FF2B5EF4-FFF2-40B4-BE49-F238E27FC236}">
                <a16:creationId xmlns:a16="http://schemas.microsoft.com/office/drawing/2014/main" id="{C6963A81-74CC-C6B3-7E50-49901F75D9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1162" y="199446"/>
            <a:ext cx="2041584" cy="255198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ow To: Barbell Stiff-Leg Deadlift on Make a GIF">
            <a:extLst>
              <a:ext uri="{FF2B5EF4-FFF2-40B4-BE49-F238E27FC236}">
                <a16:creationId xmlns:a16="http://schemas.microsoft.com/office/drawing/2014/main" id="{2848645B-5787-BA16-98AE-2D250B31F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3549" y="356120"/>
            <a:ext cx="30480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Bench Press GIFs | Tenor">
            <a:extLst>
              <a:ext uri="{FF2B5EF4-FFF2-40B4-BE49-F238E27FC236}">
                <a16:creationId xmlns:a16="http://schemas.microsoft.com/office/drawing/2014/main" id="{29172482-7059-6A38-D599-8448988C5A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5595" y="2279360"/>
            <a:ext cx="2288875" cy="229927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Bent Over Barbell Row GIFs | Tenor">
            <a:extLst>
              <a:ext uri="{FF2B5EF4-FFF2-40B4-BE49-F238E27FC236}">
                <a16:creationId xmlns:a16="http://schemas.microsoft.com/office/drawing/2014/main" id="{78BE49D4-ACC9-4A87-E0BC-73D42137FD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1833" y="2943398"/>
            <a:ext cx="2861384" cy="1612780"/>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MuscleWiki">
            <a:extLst>
              <a:ext uri="{FF2B5EF4-FFF2-40B4-BE49-F238E27FC236}">
                <a16:creationId xmlns:a16="http://schemas.microsoft.com/office/drawing/2014/main" id="{A390976B-37F7-D059-97A5-F190F9ADCE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4641" y="2328362"/>
            <a:ext cx="2867164" cy="1612780"/>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The rock GIF on GIFER - by Mooguzshura">
            <a:extLst>
              <a:ext uri="{FF2B5EF4-FFF2-40B4-BE49-F238E27FC236}">
                <a16:creationId xmlns:a16="http://schemas.microsoft.com/office/drawing/2014/main" id="{5E67CE80-59A3-313A-CC0A-2775A38E43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0382" y="4232026"/>
            <a:ext cx="2087233" cy="2087233"/>
          </a:xfrm>
          <a:prstGeom prst="rect">
            <a:avLst/>
          </a:prstGeom>
          <a:noFill/>
          <a:extLst>
            <a:ext uri="{909E8E84-426E-40DD-AFC4-6F175D3DCCD1}">
              <a14:hiddenFill xmlns:a14="http://schemas.microsoft.com/office/drawing/2010/main">
                <a:solidFill>
                  <a:srgbClr val="FFFFFF"/>
                </a:solidFill>
              </a14:hiddenFill>
            </a:ext>
          </a:extLst>
        </p:spPr>
      </p:pic>
      <p:sp>
        <p:nvSpPr>
          <p:cNvPr id="16" name="文字方塊 15">
            <a:extLst>
              <a:ext uri="{FF2B5EF4-FFF2-40B4-BE49-F238E27FC236}">
                <a16:creationId xmlns:a16="http://schemas.microsoft.com/office/drawing/2014/main" id="{D65A95BE-8A29-7207-40BD-9648DF220ACF}"/>
              </a:ext>
            </a:extLst>
          </p:cNvPr>
          <p:cNvSpPr txBox="1"/>
          <p:nvPr/>
        </p:nvSpPr>
        <p:spPr>
          <a:xfrm>
            <a:off x="230855" y="4688402"/>
            <a:ext cx="6581955" cy="1969770"/>
          </a:xfrm>
          <a:prstGeom prst="rect">
            <a:avLst/>
          </a:prstGeom>
          <a:noFill/>
        </p:spPr>
        <p:txBody>
          <a:bodyPr wrap="square">
            <a:spAutoFit/>
          </a:bodyPr>
          <a:lstStyle/>
          <a:p>
            <a:pPr algn="l"/>
            <a:r>
              <a:rPr lang="zh-TW" altLang="en-US" sz="1400" b="1" i="0" dirty="0">
                <a:solidFill>
                  <a:srgbClr val="0B0521"/>
                </a:solidFill>
                <a:effectLst/>
                <a:latin typeface="Muli"/>
              </a:rPr>
              <a:t>以下是很棒的動作（每個部位的前兩個動作都建議要放在健身課表中）：</a:t>
            </a:r>
            <a:endParaRPr lang="zh-TW" altLang="en-US" b="0" i="0" dirty="0">
              <a:solidFill>
                <a:srgbClr val="0B0521"/>
              </a:solidFill>
              <a:effectLst/>
              <a:latin typeface="Muli"/>
            </a:endParaRPr>
          </a:p>
          <a:p>
            <a:pPr algn="l">
              <a:buFont typeface="Arial" panose="020B0604020202020204" pitchFamily="34" charset="0"/>
              <a:buChar char="•"/>
            </a:pPr>
            <a:r>
              <a:rPr lang="zh-TW" altLang="en-US" b="0" i="0" dirty="0">
                <a:solidFill>
                  <a:srgbClr val="000000"/>
                </a:solidFill>
                <a:effectLst/>
                <a:latin typeface="Muli"/>
              </a:rPr>
              <a:t>腿：深蹲、羅馬尼亞硬舉、弓箭步蹲、分腿蹲、腿推（機械）、腿彎舉（機器）</a:t>
            </a:r>
            <a:endParaRPr lang="zh-TW" altLang="en-US" b="0" i="0" dirty="0">
              <a:solidFill>
                <a:srgbClr val="0B0521"/>
              </a:solidFill>
              <a:effectLst/>
              <a:latin typeface="Muli"/>
            </a:endParaRPr>
          </a:p>
          <a:p>
            <a:pPr algn="l">
              <a:buFont typeface="Arial" panose="020B0604020202020204" pitchFamily="34" charset="0"/>
              <a:buChar char="•"/>
            </a:pPr>
            <a:r>
              <a:rPr lang="zh-TW" altLang="en-US" b="0" i="0" dirty="0">
                <a:solidFill>
                  <a:srgbClr val="000000"/>
                </a:solidFill>
                <a:effectLst/>
                <a:latin typeface="Muli"/>
              </a:rPr>
              <a:t>背：硬舉、划船、引體向上、背闊下拉（機械）、直臂下拉</a:t>
            </a:r>
            <a:endParaRPr lang="zh-TW" altLang="en-US" b="0" i="0" dirty="0">
              <a:solidFill>
                <a:srgbClr val="0B0521"/>
              </a:solidFill>
              <a:effectLst/>
              <a:latin typeface="Muli"/>
            </a:endParaRPr>
          </a:p>
          <a:p>
            <a:pPr algn="l">
              <a:buFont typeface="Arial" panose="020B0604020202020204" pitchFamily="34" charset="0"/>
              <a:buChar char="•"/>
            </a:pPr>
            <a:r>
              <a:rPr lang="zh-TW" altLang="en-US" b="0" i="0" dirty="0">
                <a:solidFill>
                  <a:srgbClr val="000000"/>
                </a:solidFill>
                <a:effectLst/>
                <a:latin typeface="Muli"/>
              </a:rPr>
              <a:t>胸：胸推、上胸推、飛鳥夾胸（機械）</a:t>
            </a:r>
            <a:endParaRPr lang="zh-TW" altLang="en-US" b="0" i="0" dirty="0">
              <a:solidFill>
                <a:srgbClr val="0B0521"/>
              </a:solidFill>
              <a:effectLst/>
              <a:latin typeface="Muli"/>
            </a:endParaRPr>
          </a:p>
          <a:p>
            <a:pPr algn="l">
              <a:buFont typeface="Arial" panose="020B0604020202020204" pitchFamily="34" charset="0"/>
              <a:buChar char="•"/>
            </a:pPr>
            <a:r>
              <a:rPr lang="zh-TW" altLang="en-US" b="0" i="0" dirty="0">
                <a:solidFill>
                  <a:srgbClr val="000000"/>
                </a:solidFill>
                <a:effectLst/>
                <a:latin typeface="Muli"/>
              </a:rPr>
              <a:t>肩：肩推、側平舉、滑輪側平舉、後三角（機器）</a:t>
            </a:r>
            <a:endParaRPr lang="zh-TW" altLang="en-US" b="0" i="0" dirty="0">
              <a:solidFill>
                <a:srgbClr val="0B0521"/>
              </a:solidFill>
              <a:effectLst/>
              <a:latin typeface="Muli"/>
            </a:endParaRPr>
          </a:p>
          <a:p>
            <a:pPr algn="l">
              <a:buFont typeface="Arial" panose="020B0604020202020204" pitchFamily="34" charset="0"/>
              <a:buChar char="•"/>
            </a:pPr>
            <a:r>
              <a:rPr lang="zh-TW" altLang="en-US" b="0" i="0" dirty="0">
                <a:solidFill>
                  <a:srgbClr val="000000"/>
                </a:solidFill>
                <a:effectLst/>
                <a:latin typeface="Muli"/>
              </a:rPr>
              <a:t>手臂：二頭彎舉、三頭下拉，或挑一個感受度最棒的下去練。</a:t>
            </a:r>
            <a:endParaRPr lang="zh-TW" altLang="en-US" b="0" i="0" dirty="0">
              <a:solidFill>
                <a:srgbClr val="0B0521"/>
              </a:solidFill>
              <a:effectLst/>
              <a:latin typeface="Muli"/>
            </a:endParaRPr>
          </a:p>
        </p:txBody>
      </p:sp>
    </p:spTree>
    <p:extLst>
      <p:ext uri="{BB962C8B-B14F-4D97-AF65-F5344CB8AC3E}">
        <p14:creationId xmlns:p14="http://schemas.microsoft.com/office/powerpoint/2010/main" val="993153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A95671B-3CC6-4792-9114-B74FAEA22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1008184" y="1459907"/>
            <a:ext cx="10175630" cy="767904"/>
          </a:xfrm>
        </p:spPr>
        <p:txBody>
          <a:bodyPr vert="horz" lIns="91440" tIns="45720" rIns="91440" bIns="45720" rtlCol="0" anchor="ctr">
            <a:normAutofit/>
          </a:bodyPr>
          <a:lstStyle/>
          <a:p>
            <a:pPr marL="0" marR="0" lvl="0" algn="ctr" fontAlgn="base">
              <a:spcBef>
                <a:spcPct val="0"/>
              </a:spcBef>
              <a:spcAft>
                <a:spcPts val="600"/>
              </a:spcAft>
              <a:buClrTx/>
              <a:buSzTx/>
              <a:tabLst/>
            </a:pPr>
            <a:r>
              <a:rPr kumimoji="0" lang="zh-HK" altLang="en-US" sz="1700" b="0" i="0" u="none" strike="noStrike" cap="none" normalizeH="0" baseline="0" dirty="0">
                <a:ln>
                  <a:noFill/>
                </a:ln>
                <a:solidFill>
                  <a:schemeClr val="tx1"/>
                </a:solidFill>
                <a:effectLst/>
              </a:rPr>
              <a:t>訓練菜單有蠻多種分法，對新手來說可以先以</a:t>
            </a:r>
            <a:r>
              <a:rPr kumimoji="0" lang="zh-HK" altLang="en-US" sz="1700" b="1" i="0" u="none" strike="noStrike" cap="none" normalizeH="0" baseline="0" dirty="0">
                <a:ln>
                  <a:noFill/>
                </a:ln>
                <a:solidFill>
                  <a:schemeClr val="tx1"/>
                </a:solidFill>
                <a:effectLst/>
              </a:rPr>
              <a:t>「器械訓練為主，自由訓練為輔」</a:t>
            </a:r>
            <a:r>
              <a:rPr kumimoji="0" lang="zh-HK" altLang="en-US" sz="1700" b="0" i="0" u="none" strike="noStrike" cap="none" normalizeH="0" baseline="0" dirty="0">
                <a:ln>
                  <a:noFill/>
                </a:ln>
                <a:solidFill>
                  <a:schemeClr val="tx1"/>
                </a:solidFill>
                <a:effectLst/>
              </a:rPr>
              <a:t>，可以藉由固定式器材</a:t>
            </a:r>
            <a:endParaRPr kumimoji="0" lang="en-US" altLang="zh-HK" sz="1700" b="0" i="0" u="none" strike="noStrike" cap="none" normalizeH="0" baseline="0" dirty="0">
              <a:ln>
                <a:noFill/>
              </a:ln>
              <a:solidFill>
                <a:schemeClr val="tx1"/>
              </a:solidFill>
              <a:effectLst/>
            </a:endParaRPr>
          </a:p>
          <a:p>
            <a:pPr marL="0" marR="0" lvl="0" indent="0" algn="ctr" fontAlgn="base">
              <a:lnSpc>
                <a:spcPct val="150000"/>
              </a:lnSpc>
              <a:spcBef>
                <a:spcPct val="0"/>
              </a:spcBef>
              <a:spcAft>
                <a:spcPts val="600"/>
              </a:spcAft>
              <a:buClrTx/>
              <a:buSzTx/>
              <a:buNone/>
              <a:tabLst/>
            </a:pPr>
            <a:r>
              <a:rPr kumimoji="0" lang="zh-HK" altLang="en-US" sz="1700" b="0" i="0" u="none" strike="noStrike" cap="none" normalizeH="0" baseline="0" dirty="0">
                <a:ln>
                  <a:noFill/>
                </a:ln>
                <a:solidFill>
                  <a:schemeClr val="tx1"/>
                </a:solidFill>
                <a:effectLst/>
              </a:rPr>
              <a:t>讓自己熟悉動作運行的軌道，也可以幫助身體記憶，降低訓練時思考要練什麼的心智負擔。</a:t>
            </a:r>
            <a:endParaRPr kumimoji="0" lang="en-US" altLang="zh-HK" sz="1700" b="0" i="0" u="none" strike="noStrike" cap="none" normalizeH="0" baseline="0" dirty="0">
              <a:ln>
                <a:noFill/>
              </a:ln>
              <a:solidFill>
                <a:schemeClr val="tx1"/>
              </a:solidFill>
              <a:effectLst/>
            </a:endParaRPr>
          </a:p>
        </p:txBody>
      </p:sp>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6F75E9E8-232C-4AE7-ABE1-C7018BDE6178}" type="slidenum">
              <a:rPr lang="en-US" smtClean="0"/>
              <a:pPr>
                <a:spcAft>
                  <a:spcPts val="600"/>
                </a:spcAft>
              </a:pPr>
              <a:t>15</a:t>
            </a:fld>
            <a:endParaRPr lang="en-US"/>
          </a:p>
        </p:txBody>
      </p:sp>
      <p:graphicFrame>
        <p:nvGraphicFramePr>
          <p:cNvPr id="6" name="表格 5">
            <a:extLst>
              <a:ext uri="{FF2B5EF4-FFF2-40B4-BE49-F238E27FC236}">
                <a16:creationId xmlns:a16="http://schemas.microsoft.com/office/drawing/2014/main" id="{973C29D0-B569-AE7E-4E0B-7C3586532857}"/>
              </a:ext>
            </a:extLst>
          </p:cNvPr>
          <p:cNvGraphicFramePr>
            <a:graphicFrameLocks noGrp="1"/>
          </p:cNvGraphicFramePr>
          <p:nvPr>
            <p:extLst>
              <p:ext uri="{D42A27DB-BD31-4B8C-83A1-F6EECF244321}">
                <p14:modId xmlns:p14="http://schemas.microsoft.com/office/powerpoint/2010/main" val="3081416311"/>
              </p:ext>
            </p:extLst>
          </p:nvPr>
        </p:nvGraphicFramePr>
        <p:xfrm>
          <a:off x="835154" y="2634482"/>
          <a:ext cx="10515596" cy="3440728"/>
        </p:xfrm>
        <a:graphic>
          <a:graphicData uri="http://schemas.openxmlformats.org/drawingml/2006/table">
            <a:tbl>
              <a:tblPr firstRow="1" bandRow="1">
                <a:solidFill>
                  <a:schemeClr val="bg1">
                    <a:lumMod val="95000"/>
                  </a:schemeClr>
                </a:solidFill>
              </a:tblPr>
              <a:tblGrid>
                <a:gridCol w="5261834">
                  <a:extLst>
                    <a:ext uri="{9D8B030D-6E8A-4147-A177-3AD203B41FA5}">
                      <a16:colId xmlns:a16="http://schemas.microsoft.com/office/drawing/2014/main" val="786286404"/>
                    </a:ext>
                  </a:extLst>
                </a:gridCol>
                <a:gridCol w="5253762">
                  <a:extLst>
                    <a:ext uri="{9D8B030D-6E8A-4147-A177-3AD203B41FA5}">
                      <a16:colId xmlns:a16="http://schemas.microsoft.com/office/drawing/2014/main" val="993839302"/>
                    </a:ext>
                  </a:extLst>
                </a:gridCol>
              </a:tblGrid>
              <a:tr h="1565376">
                <a:tc>
                  <a:txBody>
                    <a:bodyPr/>
                    <a:lstStyle/>
                    <a:p>
                      <a:pPr algn="l" fontAlgn="base"/>
                      <a:r>
                        <a:rPr lang="zh-HK" altLang="en-US" sz="2000" b="1" cap="none" spc="0" dirty="0">
                          <a:solidFill>
                            <a:schemeClr val="tx1"/>
                          </a:solidFill>
                          <a:effectLst/>
                        </a:rPr>
                        <a:t>分法一：好兄弟 </a:t>
                      </a:r>
                      <a:r>
                        <a:rPr lang="en-US" altLang="zh-HK" sz="2000" b="1" cap="none" spc="0" dirty="0">
                          <a:solidFill>
                            <a:schemeClr val="tx1"/>
                          </a:solidFill>
                          <a:effectLst/>
                        </a:rPr>
                        <a:t>(</a:t>
                      </a:r>
                      <a:r>
                        <a:rPr lang="en-US" sz="2000" b="1" cap="none" spc="0" dirty="0">
                          <a:solidFill>
                            <a:schemeClr val="tx1"/>
                          </a:solidFill>
                          <a:effectLst/>
                        </a:rPr>
                        <a:t>bro split)</a:t>
                      </a:r>
                      <a:br>
                        <a:rPr lang="en-US" sz="2000" b="1" cap="none" spc="0" dirty="0">
                          <a:solidFill>
                            <a:schemeClr val="tx1"/>
                          </a:solidFill>
                          <a:effectLst/>
                        </a:rPr>
                      </a:br>
                      <a:r>
                        <a:rPr lang="en-US" sz="2000" b="1" cap="none" spc="0" dirty="0">
                          <a:solidFill>
                            <a:schemeClr val="tx1"/>
                          </a:solidFill>
                          <a:effectLst/>
                        </a:rPr>
                        <a:t>• </a:t>
                      </a:r>
                      <a:r>
                        <a:rPr lang="zh-HK" altLang="en-US" sz="2000" b="1" cap="none" spc="0" dirty="0">
                          <a:solidFill>
                            <a:schemeClr val="tx1"/>
                          </a:solidFill>
                          <a:effectLst/>
                        </a:rPr>
                        <a:t>胸、腿、手、肩、背、休息</a:t>
                      </a:r>
                    </a:p>
                  </a:txBody>
                  <a:tcPr marL="108491" marR="129156" marT="30998" marB="232482" anchor="b">
                    <a:lnL w="12700" cmpd="sng">
                      <a:noFill/>
                    </a:lnL>
                    <a:lnR w="12700" cmpd="sng">
                      <a:noFill/>
                    </a:lnR>
                    <a:lnT w="9525" cap="flat" cmpd="sng" algn="ctr">
                      <a:noFill/>
                      <a:prstDash val="solid"/>
                    </a:lnT>
                    <a:lnB w="38100" cmpd="sng">
                      <a:noFill/>
                    </a:lnB>
                    <a:solidFill>
                      <a:schemeClr val="bg1">
                        <a:lumMod val="95000"/>
                      </a:schemeClr>
                    </a:solidFill>
                  </a:tcPr>
                </a:tc>
                <a:tc>
                  <a:txBody>
                    <a:bodyPr/>
                    <a:lstStyle/>
                    <a:p>
                      <a:pPr algn="l" fontAlgn="base"/>
                      <a:r>
                        <a:rPr lang="zh-HK" altLang="en-US" sz="2000" b="1" cap="none" spc="0">
                          <a:solidFill>
                            <a:schemeClr val="tx1"/>
                          </a:solidFill>
                          <a:effectLst/>
                        </a:rPr>
                        <a:t>分法二：推拉腿</a:t>
                      </a:r>
                      <a:br>
                        <a:rPr lang="zh-HK" altLang="en-US" sz="2000" b="1" cap="none" spc="0">
                          <a:solidFill>
                            <a:schemeClr val="tx1"/>
                          </a:solidFill>
                          <a:effectLst/>
                        </a:rPr>
                      </a:br>
                      <a:r>
                        <a:rPr lang="en-US" altLang="zh-HK" sz="2000" b="1" cap="none" spc="0">
                          <a:solidFill>
                            <a:schemeClr val="tx1"/>
                          </a:solidFill>
                          <a:effectLst/>
                        </a:rPr>
                        <a:t>• </a:t>
                      </a:r>
                      <a:r>
                        <a:rPr lang="zh-HK" altLang="en-US" sz="2000" b="1" cap="none" spc="0">
                          <a:solidFill>
                            <a:schemeClr val="tx1"/>
                          </a:solidFill>
                          <a:effectLst/>
                        </a:rPr>
                        <a:t>推、拉、腿、推、拉、腿、休息</a:t>
                      </a:r>
                    </a:p>
                  </a:txBody>
                  <a:tcPr marL="108491" marR="129156" marT="30998" marB="232482" anchor="b">
                    <a:lnL w="12700" cmpd="sng">
                      <a:noFill/>
                    </a:lnL>
                    <a:lnR w="12700" cmpd="sng">
                      <a:noFill/>
                    </a:lnR>
                    <a:lnT w="9525" cap="flat" cmpd="sng" algn="ctr">
                      <a:noFill/>
                      <a:prstDash val="solid"/>
                    </a:lnT>
                    <a:lnB w="38100" cmpd="sng">
                      <a:noFill/>
                    </a:lnB>
                    <a:solidFill>
                      <a:schemeClr val="bg1">
                        <a:lumMod val="95000"/>
                      </a:schemeClr>
                    </a:solidFill>
                  </a:tcPr>
                </a:tc>
                <a:extLst>
                  <a:ext uri="{0D108BD9-81ED-4DB2-BD59-A6C34878D82A}">
                    <a16:rowId xmlns:a16="http://schemas.microsoft.com/office/drawing/2014/main" val="799563323"/>
                  </a:ext>
                </a:extLst>
              </a:tr>
              <a:tr h="1875352">
                <a:tc>
                  <a:txBody>
                    <a:bodyPr/>
                    <a:lstStyle/>
                    <a:p>
                      <a:pPr algn="l" fontAlgn="base"/>
                      <a:r>
                        <a:rPr lang="zh-TW" altLang="en-US" sz="2000" cap="none" spc="0" dirty="0">
                          <a:solidFill>
                            <a:schemeClr val="tx1"/>
                          </a:solidFill>
                          <a:effectLst/>
                        </a:rPr>
                        <a:t>屬入門訓練菜單，</a:t>
                      </a:r>
                      <a:r>
                        <a:rPr lang="zh-TW" altLang="en-US" sz="2000" b="1" cap="none" spc="0" dirty="0">
                          <a:solidFill>
                            <a:schemeClr val="tx1"/>
                          </a:solidFill>
                          <a:effectLst/>
                        </a:rPr>
                        <a:t>一週安排 </a:t>
                      </a:r>
                      <a:r>
                        <a:rPr lang="en-US" altLang="zh-TW" sz="2000" b="1" cap="none" spc="0" dirty="0">
                          <a:solidFill>
                            <a:schemeClr val="tx1"/>
                          </a:solidFill>
                          <a:effectLst/>
                        </a:rPr>
                        <a:t>5 </a:t>
                      </a:r>
                      <a:r>
                        <a:rPr lang="zh-TW" altLang="en-US" sz="2000" b="1" cap="none" spc="0" dirty="0">
                          <a:solidFill>
                            <a:schemeClr val="tx1"/>
                          </a:solidFill>
                          <a:effectLst/>
                        </a:rPr>
                        <a:t>天，一個部位一天。</a:t>
                      </a:r>
                      <a:br>
                        <a:rPr lang="zh-TW" altLang="en-US" sz="2000" cap="none" spc="0" dirty="0">
                          <a:solidFill>
                            <a:schemeClr val="tx1"/>
                          </a:solidFill>
                          <a:effectLst/>
                        </a:rPr>
                      </a:br>
                      <a:r>
                        <a:rPr lang="zh-TW" altLang="en-US" sz="2000" cap="none" spc="0" dirty="0">
                          <a:solidFill>
                            <a:schemeClr val="tx1"/>
                          </a:solidFill>
                          <a:effectLst/>
                        </a:rPr>
                        <a:t>只要知道有哪些基本要訓肌群，就不用到健身房後回想今天要練哪些肌群，只要記下來單一肌群的訓練項目就好。</a:t>
                      </a:r>
                    </a:p>
                  </a:txBody>
                  <a:tcPr marL="108491" marR="129156" marT="30998" marB="232482" anchor="ctr">
                    <a:lnL w="12700" cap="flat" cmpd="sng" algn="ctr">
                      <a:solidFill>
                        <a:schemeClr val="accent1"/>
                      </a:solidFill>
                      <a:prstDash val="solid"/>
                    </a:lnL>
                    <a:lnR w="12700" cmpd="sng">
                      <a:noFill/>
                      <a:prstDash val="solid"/>
                    </a:lnR>
                    <a:lnT w="38100" cmpd="sng">
                      <a:noFill/>
                    </a:lnT>
                    <a:lnB w="12700" cmpd="sng">
                      <a:noFill/>
                      <a:prstDash val="solid"/>
                    </a:lnB>
                    <a:solidFill>
                      <a:schemeClr val="bg1">
                        <a:lumMod val="95000"/>
                      </a:schemeClr>
                    </a:solidFill>
                  </a:tcPr>
                </a:tc>
                <a:tc>
                  <a:txBody>
                    <a:bodyPr/>
                    <a:lstStyle/>
                    <a:p>
                      <a:pPr algn="l" fontAlgn="base"/>
                      <a:r>
                        <a:rPr lang="zh-TW" altLang="en-US" sz="2000" cap="none" spc="0" dirty="0">
                          <a:solidFill>
                            <a:schemeClr val="tx1"/>
                          </a:solidFill>
                          <a:effectLst/>
                        </a:rPr>
                        <a:t>「推」的動作是練胸、肩、三頭 </a:t>
                      </a:r>
                      <a:r>
                        <a:rPr lang="en-US" altLang="zh-TW" sz="2000" cap="none" spc="0" dirty="0">
                          <a:solidFill>
                            <a:schemeClr val="tx1"/>
                          </a:solidFill>
                          <a:effectLst/>
                        </a:rPr>
                        <a:t>; </a:t>
                      </a:r>
                      <a:r>
                        <a:rPr lang="zh-TW" altLang="en-US" sz="2000" cap="none" spc="0" dirty="0">
                          <a:solidFill>
                            <a:schemeClr val="tx1"/>
                          </a:solidFill>
                          <a:effectLst/>
                        </a:rPr>
                        <a:t>「拉」是練背、二頭 </a:t>
                      </a:r>
                      <a:r>
                        <a:rPr lang="en-US" altLang="zh-TW" sz="2000" cap="none" spc="0" dirty="0">
                          <a:solidFill>
                            <a:schemeClr val="tx1"/>
                          </a:solidFill>
                          <a:effectLst/>
                        </a:rPr>
                        <a:t>; </a:t>
                      </a:r>
                      <a:r>
                        <a:rPr lang="zh-TW" altLang="en-US" sz="2000" cap="none" spc="0" dirty="0">
                          <a:solidFill>
                            <a:schemeClr val="tx1"/>
                          </a:solidFill>
                          <a:effectLst/>
                        </a:rPr>
                        <a:t>「腿」就包含整個下半身。</a:t>
                      </a:r>
                      <a:br>
                        <a:rPr lang="zh-TW" altLang="en-US" sz="2000" cap="none" spc="0" dirty="0">
                          <a:solidFill>
                            <a:schemeClr val="tx1"/>
                          </a:solidFill>
                          <a:effectLst/>
                        </a:rPr>
                      </a:br>
                      <a:r>
                        <a:rPr lang="zh-TW" altLang="en-US" sz="2000" b="1" cap="none" spc="0" dirty="0">
                          <a:solidFill>
                            <a:schemeClr val="tx1"/>
                          </a:solidFill>
                          <a:effectLst/>
                        </a:rPr>
                        <a:t>一週安排 </a:t>
                      </a:r>
                      <a:r>
                        <a:rPr lang="en-US" altLang="zh-TW" sz="2000" b="1" cap="none" spc="0" dirty="0">
                          <a:solidFill>
                            <a:schemeClr val="tx1"/>
                          </a:solidFill>
                          <a:effectLst/>
                        </a:rPr>
                        <a:t>6 </a:t>
                      </a:r>
                      <a:r>
                        <a:rPr lang="zh-TW" altLang="en-US" sz="2000" b="1" cap="none" spc="0" dirty="0">
                          <a:solidFill>
                            <a:schemeClr val="tx1"/>
                          </a:solidFill>
                          <a:effectLst/>
                        </a:rPr>
                        <a:t>天，訓練頻率高，可以在一週時一個部位練到兩次</a:t>
                      </a:r>
                      <a:r>
                        <a:rPr lang="zh-TW" altLang="en-US" sz="2000" cap="none" spc="0" dirty="0">
                          <a:solidFill>
                            <a:schemeClr val="tx1"/>
                          </a:solidFill>
                          <a:effectLst/>
                        </a:rPr>
                        <a:t>，增加訓練量。</a:t>
                      </a:r>
                    </a:p>
                  </a:txBody>
                  <a:tcPr marL="108491" marR="129156" marT="30998" marB="232482" anchor="ctr">
                    <a:lnL w="12700" cmpd="sng">
                      <a:noFill/>
                      <a:prstDash val="solid"/>
                    </a:lnL>
                    <a:lnR w="12700" cmpd="sng">
                      <a:noFill/>
                      <a:prstDash val="solid"/>
                    </a:lnR>
                    <a:lnT w="38100" cmpd="sng">
                      <a:noFill/>
                    </a:lnT>
                    <a:lnB w="12700" cmpd="sng">
                      <a:noFill/>
                      <a:prstDash val="solid"/>
                    </a:lnB>
                    <a:solidFill>
                      <a:schemeClr val="bg1">
                        <a:lumMod val="95000"/>
                      </a:schemeClr>
                    </a:solidFill>
                  </a:tcPr>
                </a:tc>
                <a:extLst>
                  <a:ext uri="{0D108BD9-81ED-4DB2-BD59-A6C34878D82A}">
                    <a16:rowId xmlns:a16="http://schemas.microsoft.com/office/drawing/2014/main" val="368317655"/>
                  </a:ext>
                </a:extLst>
              </a:tr>
            </a:tbl>
          </a:graphicData>
        </a:graphic>
      </p:graphicFrame>
      <p:sp>
        <p:nvSpPr>
          <p:cNvPr id="11" name="標題 10">
            <a:extLst>
              <a:ext uri="{FF2B5EF4-FFF2-40B4-BE49-F238E27FC236}">
                <a16:creationId xmlns:a16="http://schemas.microsoft.com/office/drawing/2014/main" id="{A90C6722-35C2-81FB-3494-79CE07DAFEB6}"/>
              </a:ext>
            </a:extLst>
          </p:cNvPr>
          <p:cNvSpPr>
            <a:spLocks noGrp="1"/>
          </p:cNvSpPr>
          <p:nvPr>
            <p:ph type="title"/>
          </p:nvPr>
        </p:nvSpPr>
        <p:spPr/>
        <p:txBody>
          <a:bodyPr/>
          <a:lstStyle/>
          <a:p>
            <a:r>
              <a:rPr lang="en-US" altLang="zh-HK" dirty="0"/>
              <a:t>Workout plan</a:t>
            </a:r>
            <a:endParaRPr lang="zh-HK" altLang="en-US" dirty="0"/>
          </a:p>
        </p:txBody>
      </p:sp>
    </p:spTree>
    <p:extLst>
      <p:ext uri="{BB962C8B-B14F-4D97-AF65-F5344CB8AC3E}">
        <p14:creationId xmlns:p14="http://schemas.microsoft.com/office/powerpoint/2010/main" val="37858137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16</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Myth of weight training</a:t>
            </a:r>
          </a:p>
        </p:txBody>
      </p:sp>
      <p:sp>
        <p:nvSpPr>
          <p:cNvPr id="6" name="文字方塊 5">
            <a:extLst>
              <a:ext uri="{FF2B5EF4-FFF2-40B4-BE49-F238E27FC236}">
                <a16:creationId xmlns:a16="http://schemas.microsoft.com/office/drawing/2014/main" id="{B6160390-5609-8A39-DC2A-EBD62D1A4A55}"/>
              </a:ext>
            </a:extLst>
          </p:cNvPr>
          <p:cNvSpPr txBox="1"/>
          <p:nvPr/>
        </p:nvSpPr>
        <p:spPr>
          <a:xfrm>
            <a:off x="606005" y="1525391"/>
            <a:ext cx="6094562" cy="4801314"/>
          </a:xfrm>
          <a:prstGeom prst="rect">
            <a:avLst/>
          </a:prstGeom>
          <a:noFill/>
        </p:spPr>
        <p:txBody>
          <a:bodyPr wrap="square">
            <a:spAutoFit/>
          </a:bodyPr>
          <a:lstStyle/>
          <a:p>
            <a:r>
              <a:rPr lang="en-US" altLang="zh-TW" b="1" i="0" dirty="0">
                <a:solidFill>
                  <a:srgbClr val="282828"/>
                </a:solidFill>
                <a:effectLst/>
                <a:latin typeface="Noto Sans TC"/>
              </a:rPr>
              <a:t>1</a:t>
            </a:r>
            <a:r>
              <a:rPr lang="zh-TW" altLang="en-US" b="1" i="0" dirty="0">
                <a:solidFill>
                  <a:srgbClr val="282828"/>
                </a:solidFill>
                <a:effectLst/>
                <a:latin typeface="Noto Sans TC"/>
              </a:rPr>
              <a:t>、鍛煉時間越長越好</a:t>
            </a:r>
            <a:br>
              <a:rPr lang="zh-TW" altLang="en-US" b="1" i="0" dirty="0">
                <a:solidFill>
                  <a:srgbClr val="282828"/>
                </a:solidFill>
                <a:effectLst/>
                <a:latin typeface="Noto Sans TC"/>
              </a:rPr>
            </a:br>
            <a:br>
              <a:rPr lang="zh-TW" altLang="en-US" b="1" i="0" dirty="0">
                <a:solidFill>
                  <a:srgbClr val="282828"/>
                </a:solidFill>
                <a:effectLst/>
                <a:latin typeface="Noto Sans TC"/>
              </a:rPr>
            </a:br>
            <a:r>
              <a:rPr lang="zh-TW" altLang="en-US" b="0" i="0" dirty="0">
                <a:solidFill>
                  <a:srgbClr val="282828"/>
                </a:solidFill>
                <a:effectLst/>
                <a:latin typeface="Noto Sans TC"/>
              </a:rPr>
              <a:t>　　雖然健身時間越久，鍛煉的效果越明顯，但要記住質量永遠比數量重要得多。有時我們會忘記其實我們在健身房的時間，還包括與朋友交談，等待健身器械和等在飲水機前的時間。嘗試在健身之前規劃一下，爭取訓練到身體的每塊肌肉。加快你的心率，挑戰你的極限，使你在健身房的大部分時間用在運動上，記住不要停止運動！</a:t>
            </a:r>
            <a:br>
              <a:rPr lang="zh-TW" altLang="en-US" dirty="0"/>
            </a:br>
            <a:br>
              <a:rPr lang="zh-TW" altLang="en-US" dirty="0"/>
            </a:br>
            <a:r>
              <a:rPr lang="zh-TW" altLang="en-US" b="0" i="0" dirty="0">
                <a:solidFill>
                  <a:srgbClr val="282828"/>
                </a:solidFill>
                <a:effectLst/>
                <a:latin typeface="Noto Sans TC"/>
              </a:rPr>
              <a:t>　</a:t>
            </a:r>
            <a:r>
              <a:rPr lang="zh-TW" altLang="en-US" b="1" i="0" dirty="0">
                <a:solidFill>
                  <a:srgbClr val="282828"/>
                </a:solidFill>
                <a:effectLst/>
                <a:latin typeface="Noto Sans TC"/>
              </a:rPr>
              <a:t>　</a:t>
            </a:r>
            <a:r>
              <a:rPr lang="en-US" altLang="zh-TW" b="1" i="0" dirty="0">
                <a:solidFill>
                  <a:srgbClr val="282828"/>
                </a:solidFill>
                <a:effectLst/>
                <a:latin typeface="Noto Sans TC"/>
              </a:rPr>
              <a:t>2</a:t>
            </a:r>
            <a:r>
              <a:rPr lang="zh-TW" altLang="en-US" b="1" i="0" dirty="0">
                <a:solidFill>
                  <a:srgbClr val="282828"/>
                </a:solidFill>
                <a:effectLst/>
                <a:latin typeface="Noto Sans TC"/>
              </a:rPr>
              <a:t>、如果我鍛煉，那麼我想吃的東西都可以吃</a:t>
            </a:r>
            <a:br>
              <a:rPr lang="zh-TW" altLang="en-US" b="1" i="0" dirty="0">
                <a:solidFill>
                  <a:srgbClr val="282828"/>
                </a:solidFill>
                <a:effectLst/>
                <a:latin typeface="Noto Sans TC"/>
              </a:rPr>
            </a:br>
            <a:br>
              <a:rPr lang="zh-TW" altLang="en-US" dirty="0"/>
            </a:br>
            <a:r>
              <a:rPr lang="zh-TW" altLang="en-US" b="0" i="0" dirty="0">
                <a:solidFill>
                  <a:srgbClr val="282828"/>
                </a:solidFill>
                <a:effectLst/>
                <a:latin typeface="Noto Sans TC"/>
              </a:rPr>
              <a:t>　　這也許是關於運動與飲食關系最大的誤區，然而這種邏輯卻往往會導致體重增加。雖然運動是預防暴飲暴食後心裡負擔和身體負擔最有效最健康的方式，但它不應該被作為一個長期放縱自己嘴巴的借口。</a:t>
            </a:r>
            <a:br>
              <a:rPr lang="zh-TW" altLang="en-US" dirty="0"/>
            </a:br>
            <a:br>
              <a:rPr lang="zh-TW" altLang="en-US" dirty="0"/>
            </a:br>
            <a:r>
              <a:rPr lang="zh-TW" altLang="en-US" b="0" i="0" dirty="0">
                <a:solidFill>
                  <a:srgbClr val="282828"/>
                </a:solidFill>
                <a:effectLst/>
                <a:latin typeface="Noto Sans TC"/>
              </a:rPr>
              <a:t>　</a:t>
            </a:r>
            <a:r>
              <a:rPr lang="zh-TW" altLang="en-US" b="1" i="0" dirty="0">
                <a:solidFill>
                  <a:srgbClr val="282828"/>
                </a:solidFill>
                <a:effectLst/>
                <a:latin typeface="Noto Sans TC"/>
              </a:rPr>
              <a:t>　</a:t>
            </a:r>
            <a:endParaRPr lang="zh-HK" altLang="en-US" dirty="0"/>
          </a:p>
        </p:txBody>
      </p:sp>
    </p:spTree>
    <p:extLst>
      <p:ext uri="{BB962C8B-B14F-4D97-AF65-F5344CB8AC3E}">
        <p14:creationId xmlns:p14="http://schemas.microsoft.com/office/powerpoint/2010/main" val="1621961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17</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altLang="zh-HK" dirty="0"/>
              <a:t>Myth of weight training</a:t>
            </a:r>
            <a:endParaRPr lang="en-US" dirty="0"/>
          </a:p>
        </p:txBody>
      </p:sp>
      <p:sp>
        <p:nvSpPr>
          <p:cNvPr id="6" name="文字方塊 5">
            <a:extLst>
              <a:ext uri="{FF2B5EF4-FFF2-40B4-BE49-F238E27FC236}">
                <a16:creationId xmlns:a16="http://schemas.microsoft.com/office/drawing/2014/main" id="{CAAC6F75-BC41-34B6-47BC-AFF515EAD04C}"/>
              </a:ext>
            </a:extLst>
          </p:cNvPr>
          <p:cNvSpPr txBox="1"/>
          <p:nvPr/>
        </p:nvSpPr>
        <p:spPr>
          <a:xfrm>
            <a:off x="666390" y="1525391"/>
            <a:ext cx="6094562" cy="5078313"/>
          </a:xfrm>
          <a:prstGeom prst="rect">
            <a:avLst/>
          </a:prstGeom>
          <a:noFill/>
        </p:spPr>
        <p:txBody>
          <a:bodyPr wrap="square">
            <a:spAutoFit/>
          </a:bodyPr>
          <a:lstStyle/>
          <a:p>
            <a:r>
              <a:rPr lang="en-US" altLang="zh-TW" b="1" i="0" dirty="0">
                <a:solidFill>
                  <a:srgbClr val="282828"/>
                </a:solidFill>
                <a:effectLst/>
                <a:latin typeface="Noto Sans TC"/>
              </a:rPr>
              <a:t>3</a:t>
            </a:r>
            <a:r>
              <a:rPr lang="zh-TW" altLang="en-US" b="1" i="0" dirty="0">
                <a:solidFill>
                  <a:srgbClr val="282828"/>
                </a:solidFill>
                <a:effectLst/>
                <a:latin typeface="Noto Sans TC"/>
              </a:rPr>
              <a:t>、力量練習時，越重越好</a:t>
            </a:r>
            <a:br>
              <a:rPr lang="zh-TW" altLang="en-US" b="1" i="0" dirty="0">
                <a:solidFill>
                  <a:srgbClr val="282828"/>
                </a:solidFill>
                <a:effectLst/>
                <a:latin typeface="Noto Sans TC"/>
              </a:rPr>
            </a:br>
            <a:br>
              <a:rPr lang="zh-TW" altLang="en-US" dirty="0"/>
            </a:br>
            <a:r>
              <a:rPr lang="zh-TW" altLang="en-US" b="0" i="0" dirty="0">
                <a:solidFill>
                  <a:srgbClr val="282828"/>
                </a:solidFill>
                <a:effectLst/>
                <a:latin typeface="Noto Sans TC"/>
              </a:rPr>
              <a:t>　　更重的力量是希望獲得漂亮的肌肉和力量，而且這應該是有規律有步驟的健身過程。然而，許多人往往認為力量訓練時越重效果越好。殊不知，過重的力量隻會導致肌肉拉傷。嘗試接近自己能量范圍的力量練習，看看你的身體能否吃得消，然後再慢慢的加力量。</a:t>
            </a:r>
            <a:br>
              <a:rPr lang="zh-TW" altLang="en-US" dirty="0"/>
            </a:br>
            <a:br>
              <a:rPr lang="zh-TW" altLang="en-US" dirty="0"/>
            </a:br>
            <a:r>
              <a:rPr lang="zh-TW" altLang="en-US" b="1" i="0" dirty="0">
                <a:solidFill>
                  <a:srgbClr val="282828"/>
                </a:solidFill>
                <a:effectLst/>
                <a:latin typeface="Noto Sans TC"/>
              </a:rPr>
              <a:t>　　</a:t>
            </a:r>
            <a:r>
              <a:rPr lang="en-US" altLang="zh-TW" b="1" i="0" dirty="0">
                <a:solidFill>
                  <a:srgbClr val="282828"/>
                </a:solidFill>
                <a:effectLst/>
                <a:latin typeface="Noto Sans TC"/>
              </a:rPr>
              <a:t>4</a:t>
            </a:r>
            <a:r>
              <a:rPr lang="zh-TW" altLang="en-US" b="1" i="0" dirty="0">
                <a:solidFill>
                  <a:srgbClr val="282828"/>
                </a:solidFill>
                <a:effectLst/>
                <a:latin typeface="Noto Sans TC"/>
              </a:rPr>
              <a:t>、力量練習隻適合男性</a:t>
            </a:r>
            <a:br>
              <a:rPr lang="zh-TW" altLang="en-US" b="1" i="0" dirty="0">
                <a:solidFill>
                  <a:srgbClr val="282828"/>
                </a:solidFill>
                <a:effectLst/>
                <a:latin typeface="Noto Sans TC"/>
              </a:rPr>
            </a:br>
            <a:br>
              <a:rPr lang="zh-TW" altLang="en-US" dirty="0"/>
            </a:br>
            <a:r>
              <a:rPr lang="zh-TW" altLang="en-US" b="0" i="0" dirty="0">
                <a:solidFill>
                  <a:srgbClr val="282828"/>
                </a:solidFill>
                <a:effectLst/>
                <a:latin typeface="Noto Sans TC"/>
              </a:rPr>
              <a:t>　　很久以前，女性認為減肥的唯一途徑便是控制飲食。值得慶幸的是，我們現在知道，讓身體形成漂亮的肌肉，實際上可以幫助提高新陳代謝，更有利於減肥、美體。此外，結實的肌肉有助於預防骨質疏松癥，避免造成人身傷害，並有助於維持身體健康。</a:t>
            </a:r>
            <a:endParaRPr lang="en-US" altLang="zh-TW" b="0" i="0" dirty="0">
              <a:solidFill>
                <a:srgbClr val="282828"/>
              </a:solidFill>
              <a:effectLst/>
              <a:latin typeface="Noto Sans TC"/>
            </a:endParaRPr>
          </a:p>
          <a:p>
            <a:endParaRPr lang="en-US" altLang="zh-TW" dirty="0">
              <a:solidFill>
                <a:srgbClr val="282828"/>
              </a:solidFill>
              <a:latin typeface="Noto Sans TC"/>
            </a:endParaRPr>
          </a:p>
          <a:p>
            <a:r>
              <a:rPr lang="en-US" altLang="zh-TW" dirty="0">
                <a:solidFill>
                  <a:srgbClr val="282828"/>
                </a:solidFill>
                <a:latin typeface="Noto Sans TC"/>
              </a:rPr>
              <a:t>Supplement Can help a lot?</a:t>
            </a:r>
            <a:br>
              <a:rPr lang="zh-TW" altLang="en-US" dirty="0"/>
            </a:br>
            <a:endParaRPr lang="zh-HK" altLang="en-US" dirty="0"/>
          </a:p>
        </p:txBody>
      </p:sp>
    </p:spTree>
    <p:extLst>
      <p:ext uri="{BB962C8B-B14F-4D97-AF65-F5344CB8AC3E}">
        <p14:creationId xmlns:p14="http://schemas.microsoft.com/office/powerpoint/2010/main" val="19388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47AABF-7AFF-344E-B0B8-EC187B21067E}"/>
              </a:ext>
            </a:extLst>
          </p:cNvPr>
          <p:cNvSpPr>
            <a:spLocks noGrp="1"/>
          </p:cNvSpPr>
          <p:nvPr>
            <p:ph type="ctrTitle"/>
          </p:nvPr>
        </p:nvSpPr>
        <p:spPr/>
        <p:txBody>
          <a:bodyPr/>
          <a:lstStyle/>
          <a:p>
            <a:endParaRPr lang="en-US"/>
          </a:p>
        </p:txBody>
      </p:sp>
    </p:spTree>
    <p:extLst>
      <p:ext uri="{BB962C8B-B14F-4D97-AF65-F5344CB8AC3E}">
        <p14:creationId xmlns:p14="http://schemas.microsoft.com/office/powerpoint/2010/main" val="2317046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2</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1150" y="1685577"/>
            <a:ext cx="11354186" cy="3703578"/>
          </a:xfrm>
        </p:spPr>
        <p:txBody>
          <a:bodyPr/>
          <a:lstStyle/>
          <a:p>
            <a:pPr>
              <a:lnSpc>
                <a:spcPct val="100000"/>
              </a:lnSpc>
            </a:pPr>
            <a:r>
              <a:rPr lang="en-US" dirty="0"/>
              <a:t>Aerobic. The core of any fitness program should include some form of continuous movement. Examples include swimming, running, and dancing.</a:t>
            </a:r>
          </a:p>
          <a:p>
            <a:pPr>
              <a:lnSpc>
                <a:spcPct val="100000"/>
              </a:lnSpc>
            </a:pPr>
            <a:r>
              <a:rPr lang="en-US" b="1" i="1" dirty="0">
                <a:solidFill>
                  <a:schemeClr val="tx1">
                    <a:lumMod val="95000"/>
                    <a:lumOff val="5000"/>
                  </a:schemeClr>
                </a:solidFill>
              </a:rPr>
              <a:t>Strength. These exercises help increase muscle power and strength. Examples include resistance training, plyometrics, weightlifting, and sprinting.</a:t>
            </a:r>
          </a:p>
          <a:p>
            <a:pPr>
              <a:lnSpc>
                <a:spcPct val="100000"/>
              </a:lnSpc>
            </a:pPr>
            <a:r>
              <a:rPr lang="en-US" dirty="0"/>
              <a:t>Calisthenics. These moves are usually performed without gym equipment using large muscle groups. They’re done at a medium aerobic pace. Examples include lunges, </a:t>
            </a:r>
            <a:r>
              <a:rPr lang="en-US" dirty="0" err="1"/>
              <a:t>situps</a:t>
            </a:r>
            <a:r>
              <a:rPr lang="en-US" dirty="0"/>
              <a:t>, pushups, and pullups.</a:t>
            </a: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Common types of exercise</a:t>
            </a:r>
          </a:p>
        </p:txBody>
      </p:sp>
    </p:spTree>
    <p:extLst>
      <p:ext uri="{BB962C8B-B14F-4D97-AF65-F5344CB8AC3E}">
        <p14:creationId xmlns:p14="http://schemas.microsoft.com/office/powerpoint/2010/main" val="1828875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3</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1150" y="1691457"/>
            <a:ext cx="11354186" cy="5166543"/>
          </a:xfrm>
        </p:spPr>
        <p:txBody>
          <a:bodyPr/>
          <a:lstStyle/>
          <a:p>
            <a:r>
              <a:rPr lang="en-US" altLang="zh-HK" dirty="0"/>
              <a:t>High-intensity interval training (HIIT). This type of exercise includes repetitions of short bursts of high-intensity exercise followed by low-intensity exercises or rest periods.</a:t>
            </a:r>
          </a:p>
          <a:p>
            <a:r>
              <a:rPr lang="en-US" altLang="zh-HK" dirty="0"/>
              <a:t>Boot camps. These are timed-based, high-intensity circuits that combine aerobic and resistance exercises.</a:t>
            </a:r>
          </a:p>
          <a:p>
            <a:r>
              <a:rPr lang="en-US" altLang="zh-HK" dirty="0"/>
              <a:t>Balance or stability. These exercises are designed to strengthen muscles and improves body coordination. Examples include Pilates, tai chi poses, and core-strengthening exercises.</a:t>
            </a:r>
          </a:p>
          <a:p>
            <a:r>
              <a:rPr lang="en-US" altLang="zh-HK" dirty="0"/>
              <a:t>Flexibility. These types of exercises help muscle recovery, maintain range of motion, and prevent injuries. Examples include yoga or individual muscle-stretch movements.</a:t>
            </a:r>
          </a:p>
          <a:p>
            <a:endParaRPr lang="en-US" dirty="0"/>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7500" y="282376"/>
            <a:ext cx="10515600" cy="1325563"/>
          </a:xfrm>
        </p:spPr>
        <p:txBody>
          <a:bodyPr/>
          <a:lstStyle/>
          <a:p>
            <a:r>
              <a:rPr lang="en-US" altLang="zh-HK" dirty="0"/>
              <a:t>Common types of exercise</a:t>
            </a:r>
            <a:endParaRPr lang="en-US" dirty="0"/>
          </a:p>
        </p:txBody>
      </p:sp>
    </p:spTree>
    <p:extLst>
      <p:ext uri="{BB962C8B-B14F-4D97-AF65-F5344CB8AC3E}">
        <p14:creationId xmlns:p14="http://schemas.microsoft.com/office/powerpoint/2010/main" val="902281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4</a:t>
            </a:fld>
            <a:endParaRPr lang="en-GB">
              <a:solidFill>
                <a:schemeClr val="bg1"/>
              </a:solidFill>
            </a:endParaRPr>
          </a:p>
        </p:txBody>
      </p:sp>
      <p:sp>
        <p:nvSpPr>
          <p:cNvPr id="5" name="Text Placeholder 4">
            <a:extLst>
              <a:ext uri="{FF2B5EF4-FFF2-40B4-BE49-F238E27FC236}">
                <a16:creationId xmlns:a16="http://schemas.microsoft.com/office/drawing/2014/main" id="{A457F85E-962C-724D-A8B7-E010BA6F7CB9}"/>
              </a:ext>
            </a:extLst>
          </p:cNvPr>
          <p:cNvSpPr>
            <a:spLocks noGrp="1"/>
          </p:cNvSpPr>
          <p:nvPr>
            <p:ph type="body" sz="quarter" idx="14"/>
          </p:nvPr>
        </p:nvSpPr>
        <p:spPr>
          <a:xfrm>
            <a:off x="311150" y="2091922"/>
            <a:ext cx="11354186" cy="3099310"/>
          </a:xfrm>
        </p:spPr>
        <p:txBody>
          <a:bodyPr/>
          <a:lstStyle/>
          <a:p>
            <a:r>
              <a:rPr lang="zh-TW" altLang="en-US" dirty="0"/>
              <a:t>以提升肌肉量以及肌肉尺寸為目的，增加「額外負重」的方式進行訓練，最常見的就是在健身房運用器械、自由訓練。</a:t>
            </a:r>
          </a:p>
          <a:p>
            <a:endParaRPr lang="zh-TW" altLang="en-US" dirty="0"/>
          </a:p>
          <a:p>
            <a:r>
              <a:rPr lang="zh-TW" altLang="en-US" dirty="0"/>
              <a:t>而且每個部位的肌群需要用到一到兩種以上的動作來訓練，對肌肉才會有足夠的刺激，比如像是練背的話，基本上就分成水平拉（例坐姿划船）與垂直拉（如滑輪下拉）。</a:t>
            </a:r>
          </a:p>
          <a:p>
            <a:endParaRPr lang="zh-TW" altLang="en-US" dirty="0"/>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What is weight-training</a:t>
            </a:r>
          </a:p>
        </p:txBody>
      </p:sp>
    </p:spTree>
    <p:extLst>
      <p:ext uri="{BB962C8B-B14F-4D97-AF65-F5344CB8AC3E}">
        <p14:creationId xmlns:p14="http://schemas.microsoft.com/office/powerpoint/2010/main" val="3862472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5</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How do our muscle grow?</a:t>
            </a:r>
          </a:p>
        </p:txBody>
      </p:sp>
      <p:sp>
        <p:nvSpPr>
          <p:cNvPr id="8" name="Subtitle 7">
            <a:extLst>
              <a:ext uri="{FF2B5EF4-FFF2-40B4-BE49-F238E27FC236}">
                <a16:creationId xmlns:a16="http://schemas.microsoft.com/office/drawing/2014/main" id="{7082A6A8-8DBF-6D4A-B93D-53E84C59C304}"/>
              </a:ext>
            </a:extLst>
          </p:cNvPr>
          <p:cNvSpPr>
            <a:spLocks noGrp="1"/>
          </p:cNvSpPr>
          <p:nvPr>
            <p:ph type="subTitle" idx="15"/>
          </p:nvPr>
        </p:nvSpPr>
        <p:spPr>
          <a:xfrm>
            <a:off x="311150" y="1363113"/>
            <a:ext cx="11569700" cy="412115"/>
          </a:xfrm>
        </p:spPr>
        <p:txBody>
          <a:bodyPr/>
          <a:lstStyle/>
          <a:p>
            <a:r>
              <a:rPr lang="zh-TW" altLang="en-US" dirty="0"/>
              <a:t>兩個讓肌肉增長的概念</a:t>
            </a:r>
            <a:endParaRPr lang="en-US" altLang="zh-HK" dirty="0"/>
          </a:p>
          <a:p>
            <a:endParaRPr lang="en-US" dirty="0"/>
          </a:p>
        </p:txBody>
      </p:sp>
      <p:graphicFrame>
        <p:nvGraphicFramePr>
          <p:cNvPr id="2" name="表格 1">
            <a:extLst>
              <a:ext uri="{FF2B5EF4-FFF2-40B4-BE49-F238E27FC236}">
                <a16:creationId xmlns:a16="http://schemas.microsoft.com/office/drawing/2014/main" id="{19AAFC6C-88D8-8C8B-7DC4-A5EED8EFC36D}"/>
              </a:ext>
            </a:extLst>
          </p:cNvPr>
          <p:cNvGraphicFramePr>
            <a:graphicFrameLocks noGrp="1"/>
          </p:cNvGraphicFramePr>
          <p:nvPr>
            <p:extLst>
              <p:ext uri="{D42A27DB-BD31-4B8C-83A1-F6EECF244321}">
                <p14:modId xmlns:p14="http://schemas.microsoft.com/office/powerpoint/2010/main" val="1622129873"/>
              </p:ext>
            </p:extLst>
          </p:nvPr>
        </p:nvGraphicFramePr>
        <p:xfrm>
          <a:off x="332390" y="2541914"/>
          <a:ext cx="6111182" cy="1127760"/>
        </p:xfrm>
        <a:graphic>
          <a:graphicData uri="http://schemas.openxmlformats.org/drawingml/2006/table">
            <a:tbl>
              <a:tblPr/>
              <a:tblGrid>
                <a:gridCol w="3055591">
                  <a:extLst>
                    <a:ext uri="{9D8B030D-6E8A-4147-A177-3AD203B41FA5}">
                      <a16:colId xmlns:a16="http://schemas.microsoft.com/office/drawing/2014/main" val="1304022674"/>
                    </a:ext>
                  </a:extLst>
                </a:gridCol>
                <a:gridCol w="3055591">
                  <a:extLst>
                    <a:ext uri="{9D8B030D-6E8A-4147-A177-3AD203B41FA5}">
                      <a16:colId xmlns:a16="http://schemas.microsoft.com/office/drawing/2014/main" val="2561649138"/>
                    </a:ext>
                  </a:extLst>
                </a:gridCol>
              </a:tblGrid>
              <a:tr h="0">
                <a:tc>
                  <a:txBody>
                    <a:bodyPr/>
                    <a:lstStyle/>
                    <a:p>
                      <a:pPr algn="l" fontAlgn="base"/>
                      <a:r>
                        <a:rPr lang="zh-HK" altLang="en-US" b="1">
                          <a:effectLst/>
                        </a:rPr>
                        <a:t>肌肥大</a:t>
                      </a:r>
                      <a:r>
                        <a:rPr lang="zh-HK" altLang="en-US">
                          <a:effectLst/>
                        </a:rPr>
                        <a:t> </a:t>
                      </a:r>
                      <a:r>
                        <a:rPr lang="en-US" altLang="zh-HK">
                          <a:effectLst/>
                        </a:rPr>
                        <a:t>(</a:t>
                      </a:r>
                      <a:r>
                        <a:rPr lang="en-US" u="none" strike="noStrike">
                          <a:solidFill>
                            <a:srgbClr val="EA5347"/>
                          </a:solidFill>
                          <a:effectLst/>
                          <a:hlinkClick r:id="rId2"/>
                        </a:rPr>
                        <a:t>hypertrophy</a:t>
                      </a:r>
                      <a:r>
                        <a:rPr lang="en-US">
                          <a:effectLst/>
                        </a:rPr>
                        <a:t>)</a:t>
                      </a:r>
                    </a:p>
                  </a:txBody>
                  <a:tcPr marL="76200" marR="76200" marT="76200" marB="76200" anchor="ctr">
                    <a:lnL w="12700" cap="flat" cmpd="sng" algn="ctr">
                      <a:solidFill>
                        <a:srgbClr val="C8AD18"/>
                      </a:solidFill>
                      <a:prstDash val="solid"/>
                      <a:round/>
                      <a:headEnd type="none" w="med" len="med"/>
                      <a:tailEnd type="none" w="med" len="med"/>
                    </a:lnL>
                    <a:lnR w="12700" cap="flat" cmpd="sng" algn="ctr">
                      <a:solidFill>
                        <a:srgbClr val="88AF18"/>
                      </a:solidFill>
                      <a:prstDash val="solid"/>
                      <a:round/>
                      <a:headEnd type="none" w="med" len="med"/>
                      <a:tailEnd type="none" w="med" len="med"/>
                    </a:lnR>
                    <a:lnT w="12700" cap="flat" cmpd="sng" algn="ctr">
                      <a:solidFill>
                        <a:srgbClr val="C8AD18"/>
                      </a:solidFill>
                      <a:prstDash val="solid"/>
                      <a:round/>
                      <a:headEnd type="none" w="med" len="med"/>
                      <a:tailEnd type="none" w="med" len="med"/>
                    </a:lnT>
                    <a:lnB w="12700" cap="flat" cmpd="sng" algn="ctr">
                      <a:solidFill>
                        <a:srgbClr val="88B218"/>
                      </a:solidFill>
                      <a:prstDash val="solid"/>
                      <a:round/>
                      <a:headEnd type="none" w="med" len="med"/>
                      <a:tailEnd type="none" w="med" len="med"/>
                    </a:lnB>
                    <a:solidFill>
                      <a:srgbClr val="E7F5FE"/>
                    </a:solidFill>
                  </a:tcPr>
                </a:tc>
                <a:tc>
                  <a:txBody>
                    <a:bodyPr/>
                    <a:lstStyle/>
                    <a:p>
                      <a:pPr algn="l" fontAlgn="base"/>
                      <a:r>
                        <a:rPr lang="zh-HK" altLang="en-US" b="1">
                          <a:effectLst/>
                        </a:rPr>
                        <a:t>肌細胞增生</a:t>
                      </a:r>
                      <a:r>
                        <a:rPr lang="zh-HK" altLang="en-US">
                          <a:effectLst/>
                        </a:rPr>
                        <a:t> </a:t>
                      </a:r>
                      <a:r>
                        <a:rPr lang="en-US" altLang="zh-HK">
                          <a:effectLst/>
                        </a:rPr>
                        <a:t>(</a:t>
                      </a:r>
                      <a:r>
                        <a:rPr lang="en-US" u="none" strike="noStrike">
                          <a:solidFill>
                            <a:srgbClr val="EA5347"/>
                          </a:solidFill>
                          <a:effectLst/>
                          <a:hlinkClick r:id="rId3"/>
                        </a:rPr>
                        <a:t>hyperplasia</a:t>
                      </a:r>
                      <a:r>
                        <a:rPr lang="en-US">
                          <a:effectLst/>
                        </a:rPr>
                        <a:t>)</a:t>
                      </a:r>
                    </a:p>
                  </a:txBody>
                  <a:tcPr marL="76200" marR="76200" marT="76200" marB="76200" anchor="ctr">
                    <a:lnL w="12700" cap="flat" cmpd="sng" algn="ctr">
                      <a:solidFill>
                        <a:srgbClr val="88AF18"/>
                      </a:solidFill>
                      <a:prstDash val="solid"/>
                      <a:round/>
                      <a:headEnd type="none" w="med" len="med"/>
                      <a:tailEnd type="none" w="med" len="med"/>
                    </a:lnL>
                    <a:lnR w="9525" cap="flat" cmpd="sng" algn="ctr">
                      <a:solidFill>
                        <a:srgbClr val="88AF18"/>
                      </a:solidFill>
                      <a:prstDash val="solid"/>
                      <a:round/>
                      <a:headEnd type="none" w="med" len="med"/>
                      <a:tailEnd type="none" w="med" len="med"/>
                    </a:lnR>
                    <a:lnT w="12700" cap="flat" cmpd="sng" algn="ctr">
                      <a:solidFill>
                        <a:srgbClr val="88AF18"/>
                      </a:solidFill>
                      <a:prstDash val="solid"/>
                      <a:round/>
                      <a:headEnd type="none" w="med" len="med"/>
                      <a:tailEnd type="none" w="med" len="med"/>
                    </a:lnT>
                    <a:lnB w="12700" cap="flat" cmpd="sng" algn="ctr">
                      <a:solidFill>
                        <a:srgbClr val="E8B118"/>
                      </a:solidFill>
                      <a:prstDash val="solid"/>
                      <a:round/>
                      <a:headEnd type="none" w="med" len="med"/>
                      <a:tailEnd type="none" w="med" len="med"/>
                    </a:lnB>
                    <a:solidFill>
                      <a:srgbClr val="E7F5FE"/>
                    </a:solidFill>
                  </a:tcPr>
                </a:tc>
                <a:extLst>
                  <a:ext uri="{0D108BD9-81ED-4DB2-BD59-A6C34878D82A}">
                    <a16:rowId xmlns:a16="http://schemas.microsoft.com/office/drawing/2014/main" val="4002987711"/>
                  </a:ext>
                </a:extLst>
              </a:tr>
              <a:tr h="0">
                <a:tc>
                  <a:txBody>
                    <a:bodyPr/>
                    <a:lstStyle/>
                    <a:p>
                      <a:pPr algn="l" fontAlgn="base"/>
                      <a:r>
                        <a:rPr lang="zh-TW" altLang="en-US">
                          <a:effectLst/>
                        </a:rPr>
                        <a:t>肌肉細胞的</a:t>
                      </a:r>
                      <a:r>
                        <a:rPr lang="zh-TW" altLang="en-US" b="1">
                          <a:solidFill>
                            <a:srgbClr val="EA5347"/>
                          </a:solidFill>
                          <a:effectLst/>
                        </a:rPr>
                        <a:t>體積變大</a:t>
                      </a:r>
                      <a:br>
                        <a:rPr lang="zh-TW" altLang="en-US">
                          <a:effectLst/>
                        </a:rPr>
                      </a:br>
                      <a:r>
                        <a:rPr lang="zh-TW" altLang="en-US">
                          <a:effectLst/>
                        </a:rPr>
                        <a:t>（如圖中間）</a:t>
                      </a:r>
                    </a:p>
                  </a:txBody>
                  <a:tcPr marL="76200" marR="76200" marT="76200" marB="76200" anchor="ctr">
                    <a:lnL w="12700" cap="flat" cmpd="sng" algn="ctr">
                      <a:solidFill>
                        <a:srgbClr val="88B218"/>
                      </a:solidFill>
                      <a:prstDash val="solid"/>
                      <a:round/>
                      <a:headEnd type="none" w="med" len="med"/>
                      <a:tailEnd type="none" w="med" len="med"/>
                    </a:lnL>
                    <a:lnR w="12700" cap="flat" cmpd="sng" algn="ctr">
                      <a:solidFill>
                        <a:srgbClr val="E8B118"/>
                      </a:solidFill>
                      <a:prstDash val="solid"/>
                      <a:round/>
                      <a:headEnd type="none" w="med" len="med"/>
                      <a:tailEnd type="none" w="med" len="med"/>
                    </a:lnR>
                    <a:lnT w="12700" cap="flat" cmpd="sng" algn="ctr">
                      <a:solidFill>
                        <a:srgbClr val="88B218"/>
                      </a:solidFill>
                      <a:prstDash val="solid"/>
                      <a:round/>
                      <a:headEnd type="none" w="med" len="med"/>
                      <a:tailEnd type="none" w="med" len="med"/>
                    </a:lnT>
                    <a:lnB w="9525" cap="flat" cmpd="sng" algn="ctr">
                      <a:solidFill>
                        <a:srgbClr val="88B218"/>
                      </a:solidFill>
                      <a:prstDash val="solid"/>
                      <a:round/>
                      <a:headEnd type="none" w="med" len="med"/>
                      <a:tailEnd type="none" w="med" len="med"/>
                    </a:lnB>
                    <a:solidFill>
                      <a:srgbClr val="FFFFFF"/>
                    </a:solidFill>
                  </a:tcPr>
                </a:tc>
                <a:tc>
                  <a:txBody>
                    <a:bodyPr/>
                    <a:lstStyle/>
                    <a:p>
                      <a:pPr algn="l" fontAlgn="base"/>
                      <a:r>
                        <a:rPr lang="zh-TW" altLang="en-US" dirty="0">
                          <a:effectLst/>
                        </a:rPr>
                        <a:t>肌肉細胞的</a:t>
                      </a:r>
                      <a:r>
                        <a:rPr lang="zh-TW" altLang="en-US" b="1" dirty="0">
                          <a:solidFill>
                            <a:srgbClr val="EA5347"/>
                          </a:solidFill>
                          <a:effectLst/>
                        </a:rPr>
                        <a:t>數量增加</a:t>
                      </a:r>
                      <a:br>
                        <a:rPr lang="zh-TW" altLang="en-US" dirty="0">
                          <a:effectLst/>
                        </a:rPr>
                      </a:br>
                      <a:r>
                        <a:rPr lang="zh-TW" altLang="en-US" dirty="0">
                          <a:effectLst/>
                        </a:rPr>
                        <a:t>（如圖最下方）</a:t>
                      </a:r>
                    </a:p>
                  </a:txBody>
                  <a:tcPr marL="76200" marR="76200" marT="76200" marB="76200" anchor="ctr">
                    <a:lnL w="12700" cap="flat" cmpd="sng" algn="ctr">
                      <a:solidFill>
                        <a:srgbClr val="E8B118"/>
                      </a:solidFill>
                      <a:prstDash val="solid"/>
                      <a:round/>
                      <a:headEnd type="none" w="med" len="med"/>
                      <a:tailEnd type="none" w="med" len="med"/>
                    </a:lnL>
                    <a:lnR w="9525" cap="flat" cmpd="sng" algn="ctr">
                      <a:solidFill>
                        <a:srgbClr val="E8B118"/>
                      </a:solidFill>
                      <a:prstDash val="solid"/>
                      <a:round/>
                      <a:headEnd type="none" w="med" len="med"/>
                      <a:tailEnd type="none" w="med" len="med"/>
                    </a:lnR>
                    <a:lnT w="12700" cap="flat" cmpd="sng" algn="ctr">
                      <a:solidFill>
                        <a:srgbClr val="E8B118"/>
                      </a:solidFill>
                      <a:prstDash val="solid"/>
                      <a:round/>
                      <a:headEnd type="none" w="med" len="med"/>
                      <a:tailEnd type="none" w="med" len="med"/>
                    </a:lnT>
                    <a:lnB w="9525" cap="flat" cmpd="sng" algn="ctr">
                      <a:solidFill>
                        <a:srgbClr val="E8B118"/>
                      </a:solidFill>
                      <a:prstDash val="solid"/>
                      <a:round/>
                      <a:headEnd type="none" w="med" len="med"/>
                      <a:tailEnd type="none" w="med" len="med"/>
                    </a:lnB>
                    <a:solidFill>
                      <a:srgbClr val="FFFFFF"/>
                    </a:solidFill>
                  </a:tcPr>
                </a:tc>
                <a:extLst>
                  <a:ext uri="{0D108BD9-81ED-4DB2-BD59-A6C34878D82A}">
                    <a16:rowId xmlns:a16="http://schemas.microsoft.com/office/drawing/2014/main" val="906998847"/>
                  </a:ext>
                </a:extLst>
              </a:tr>
            </a:tbl>
          </a:graphicData>
        </a:graphic>
      </p:graphicFrame>
      <p:pic>
        <p:nvPicPr>
          <p:cNvPr id="3" name="圖片 2">
            <a:extLst>
              <a:ext uri="{FF2B5EF4-FFF2-40B4-BE49-F238E27FC236}">
                <a16:creationId xmlns:a16="http://schemas.microsoft.com/office/drawing/2014/main" id="{59E9E01E-3143-A384-2FB5-D8F3998CF8CC}"/>
              </a:ext>
            </a:extLst>
          </p:cNvPr>
          <p:cNvPicPr>
            <a:picLocks noChangeAspect="1"/>
          </p:cNvPicPr>
          <p:nvPr/>
        </p:nvPicPr>
        <p:blipFill>
          <a:blip r:embed="rId4"/>
          <a:stretch>
            <a:fillRect/>
          </a:stretch>
        </p:blipFill>
        <p:spPr>
          <a:xfrm>
            <a:off x="7034370" y="1775228"/>
            <a:ext cx="3688864" cy="4451230"/>
          </a:xfrm>
          <a:prstGeom prst="rect">
            <a:avLst/>
          </a:prstGeom>
        </p:spPr>
      </p:pic>
      <p:sp>
        <p:nvSpPr>
          <p:cNvPr id="10" name="文字方塊 9">
            <a:extLst>
              <a:ext uri="{FF2B5EF4-FFF2-40B4-BE49-F238E27FC236}">
                <a16:creationId xmlns:a16="http://schemas.microsoft.com/office/drawing/2014/main" id="{730203BA-71D3-6BC5-F5A2-74918DEA79AD}"/>
              </a:ext>
            </a:extLst>
          </p:cNvPr>
          <p:cNvSpPr txBox="1"/>
          <p:nvPr/>
        </p:nvSpPr>
        <p:spPr>
          <a:xfrm>
            <a:off x="311150" y="4097795"/>
            <a:ext cx="6094562" cy="646331"/>
          </a:xfrm>
          <a:prstGeom prst="rect">
            <a:avLst/>
          </a:prstGeom>
          <a:noFill/>
        </p:spPr>
        <p:txBody>
          <a:bodyPr wrap="square">
            <a:spAutoFit/>
          </a:bodyPr>
          <a:lstStyle/>
          <a:p>
            <a:r>
              <a:rPr lang="zh-TW" altLang="en-US" b="0" i="0" dirty="0">
                <a:solidFill>
                  <a:srgbClr val="3A3A3A"/>
                </a:solidFill>
                <a:effectLst/>
                <a:latin typeface="Roboto" panose="02000000000000000000" pitchFamily="2" charset="0"/>
              </a:rPr>
              <a:t>兩者都會造成肌肉量與肌肉橫斷面積的增加，但是人類的肌肉發育必須要依靠</a:t>
            </a:r>
            <a:r>
              <a:rPr lang="zh-TW" altLang="en-US" b="1" i="0" dirty="0">
                <a:solidFill>
                  <a:srgbClr val="EA5347"/>
                </a:solidFill>
                <a:effectLst/>
                <a:latin typeface="Roboto" panose="02000000000000000000" pitchFamily="2" charset="0"/>
              </a:rPr>
              <a:t>「肌肥大」</a:t>
            </a:r>
            <a:r>
              <a:rPr lang="zh-TW" altLang="en-US" b="0" i="0" dirty="0">
                <a:solidFill>
                  <a:srgbClr val="3A3A3A"/>
                </a:solidFill>
                <a:effectLst/>
                <a:latin typeface="Roboto" panose="02000000000000000000" pitchFamily="2" charset="0"/>
              </a:rPr>
              <a:t>跟訓練才會成長。</a:t>
            </a:r>
            <a:endParaRPr lang="zh-HK" altLang="en-US" dirty="0"/>
          </a:p>
        </p:txBody>
      </p:sp>
    </p:spTree>
    <p:extLst>
      <p:ext uri="{BB962C8B-B14F-4D97-AF65-F5344CB8AC3E}">
        <p14:creationId xmlns:p14="http://schemas.microsoft.com/office/powerpoint/2010/main" val="98496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6</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How do our muscle grow?</a:t>
            </a:r>
          </a:p>
        </p:txBody>
      </p:sp>
      <p:sp>
        <p:nvSpPr>
          <p:cNvPr id="8" name="Subtitle 7">
            <a:extLst>
              <a:ext uri="{FF2B5EF4-FFF2-40B4-BE49-F238E27FC236}">
                <a16:creationId xmlns:a16="http://schemas.microsoft.com/office/drawing/2014/main" id="{7082A6A8-8DBF-6D4A-B93D-53E84C59C304}"/>
              </a:ext>
            </a:extLst>
          </p:cNvPr>
          <p:cNvSpPr>
            <a:spLocks noGrp="1"/>
          </p:cNvSpPr>
          <p:nvPr>
            <p:ph type="subTitle" idx="15"/>
          </p:nvPr>
        </p:nvSpPr>
        <p:spPr>
          <a:xfrm>
            <a:off x="311150" y="1113276"/>
            <a:ext cx="11569700" cy="412115"/>
          </a:xfrm>
        </p:spPr>
        <p:txBody>
          <a:bodyPr/>
          <a:lstStyle/>
          <a:p>
            <a:r>
              <a:rPr lang="zh-TW" altLang="en-US" dirty="0"/>
              <a:t>肌肥大的三個主要原理</a:t>
            </a:r>
            <a:endParaRPr lang="en-US" dirty="0"/>
          </a:p>
        </p:txBody>
      </p:sp>
      <p:sp>
        <p:nvSpPr>
          <p:cNvPr id="9" name="文字方塊 8">
            <a:extLst>
              <a:ext uri="{FF2B5EF4-FFF2-40B4-BE49-F238E27FC236}">
                <a16:creationId xmlns:a16="http://schemas.microsoft.com/office/drawing/2014/main" id="{AF06765E-AFD1-7105-8721-F6E335BB9761}"/>
              </a:ext>
            </a:extLst>
          </p:cNvPr>
          <p:cNvSpPr txBox="1"/>
          <p:nvPr/>
        </p:nvSpPr>
        <p:spPr>
          <a:xfrm>
            <a:off x="916557" y="1781312"/>
            <a:ext cx="8986568" cy="861774"/>
          </a:xfrm>
          <a:prstGeom prst="rect">
            <a:avLst/>
          </a:prstGeom>
          <a:noFill/>
        </p:spPr>
        <p:txBody>
          <a:bodyPr wrap="square">
            <a:spAutoFit/>
          </a:bodyPr>
          <a:lstStyle/>
          <a:p>
            <a:pPr algn="l"/>
            <a:r>
              <a:rPr lang="zh-TW" altLang="en-US" sz="1400" b="1" i="0" dirty="0">
                <a:solidFill>
                  <a:srgbClr val="0B0521"/>
                </a:solidFill>
                <a:effectLst/>
                <a:latin typeface="Muli"/>
              </a:rPr>
              <a:t>原理一、機械張力</a:t>
            </a:r>
            <a:endParaRPr lang="zh-TW" altLang="en-US" b="1" i="0" dirty="0">
              <a:solidFill>
                <a:srgbClr val="0B0521"/>
              </a:solidFill>
              <a:effectLst/>
              <a:latin typeface="Muli"/>
            </a:endParaRPr>
          </a:p>
          <a:p>
            <a:pPr algn="l"/>
            <a:r>
              <a:rPr lang="zh-TW" altLang="en-US" b="0" i="0" dirty="0">
                <a:solidFill>
                  <a:srgbClr val="0B0521"/>
                </a:solidFill>
                <a:effectLst/>
                <a:latin typeface="Muli"/>
              </a:rPr>
              <a:t>就是當你肌肉細胞</a:t>
            </a:r>
            <a:r>
              <a:rPr lang="zh-TW" altLang="en-US" b="1" i="0" dirty="0">
                <a:solidFill>
                  <a:srgbClr val="BD5151"/>
                </a:solidFill>
                <a:effectLst/>
                <a:latin typeface="Muli"/>
              </a:rPr>
              <a:t>感受到肌肉收縮時有一個阻力存在</a:t>
            </a:r>
            <a:r>
              <a:rPr lang="zh-TW" altLang="en-US" b="0" i="0" dirty="0">
                <a:solidFill>
                  <a:srgbClr val="0B0521"/>
                </a:solidFill>
                <a:effectLst/>
                <a:latin typeface="Muli"/>
              </a:rPr>
              <a:t>，就會送出</a:t>
            </a:r>
            <a:r>
              <a:rPr lang="zh-TW" altLang="en-US" b="1" i="0" dirty="0">
                <a:solidFill>
                  <a:srgbClr val="BD5151"/>
                </a:solidFill>
                <a:effectLst/>
                <a:latin typeface="Muli"/>
              </a:rPr>
              <a:t>幫助肌肉合成的信號</a:t>
            </a:r>
            <a:r>
              <a:rPr lang="zh-TW" altLang="en-US" b="0" i="0" dirty="0">
                <a:solidFill>
                  <a:srgbClr val="0B0521"/>
                </a:solidFill>
                <a:effectLst/>
                <a:latin typeface="Muli"/>
              </a:rPr>
              <a:t>，比如說刺激到</a:t>
            </a:r>
            <a:r>
              <a:rPr lang="en-US" altLang="zh-TW" b="0" i="0" dirty="0">
                <a:solidFill>
                  <a:srgbClr val="0B0521"/>
                </a:solidFill>
                <a:effectLst/>
                <a:latin typeface="Muli"/>
              </a:rPr>
              <a:t>AKT/mTOR</a:t>
            </a:r>
            <a:r>
              <a:rPr lang="zh-TW" altLang="en-US" b="0" i="0" dirty="0">
                <a:solidFill>
                  <a:srgbClr val="0B0521"/>
                </a:solidFill>
                <a:effectLst/>
                <a:latin typeface="Muli"/>
              </a:rPr>
              <a:t>路徑，就是一個很重要的肌肉合成路徑以及刺激蛋白質合成。</a:t>
            </a:r>
          </a:p>
        </p:txBody>
      </p:sp>
      <p:sp>
        <p:nvSpPr>
          <p:cNvPr id="11" name="文字方塊 10">
            <a:extLst>
              <a:ext uri="{FF2B5EF4-FFF2-40B4-BE49-F238E27FC236}">
                <a16:creationId xmlns:a16="http://schemas.microsoft.com/office/drawing/2014/main" id="{7C45CBF5-7799-04C7-D8D9-ABDA0C01380C}"/>
              </a:ext>
            </a:extLst>
          </p:cNvPr>
          <p:cNvSpPr txBox="1"/>
          <p:nvPr/>
        </p:nvSpPr>
        <p:spPr>
          <a:xfrm>
            <a:off x="916558" y="2986763"/>
            <a:ext cx="8986567" cy="1908215"/>
          </a:xfrm>
          <a:prstGeom prst="rect">
            <a:avLst/>
          </a:prstGeom>
          <a:noFill/>
        </p:spPr>
        <p:txBody>
          <a:bodyPr wrap="square">
            <a:spAutoFit/>
          </a:bodyPr>
          <a:lstStyle/>
          <a:p>
            <a:pPr algn="l"/>
            <a:r>
              <a:rPr lang="zh-TW" altLang="en-US" sz="1400" b="1" i="0" dirty="0">
                <a:solidFill>
                  <a:srgbClr val="0B0521"/>
                </a:solidFill>
                <a:effectLst/>
                <a:latin typeface="Muli"/>
              </a:rPr>
              <a:t>原理二、代謝壓力</a:t>
            </a:r>
            <a:endParaRPr lang="zh-TW" altLang="en-US" b="1" i="0" dirty="0">
              <a:solidFill>
                <a:srgbClr val="0B0521"/>
              </a:solidFill>
              <a:effectLst/>
              <a:latin typeface="Muli"/>
            </a:endParaRPr>
          </a:p>
          <a:p>
            <a:pPr algn="l"/>
            <a:r>
              <a:rPr lang="zh-TW" altLang="en-US" b="0" i="0" dirty="0">
                <a:solidFill>
                  <a:srgbClr val="0B0521"/>
                </a:solidFill>
                <a:effectLst/>
                <a:latin typeface="Muli"/>
              </a:rPr>
              <a:t>當代謝物像是乳酸、氫離子、肌酸之類的，囤積在肌肉纖維中讓你的細胞腫脹，這個腫脹會讓肌肉想要增強他的結構，來達到肌肥大的效果。</a:t>
            </a:r>
          </a:p>
          <a:p>
            <a:pPr algn="l"/>
            <a:r>
              <a:rPr lang="zh-TW" altLang="en-US" b="0" i="0" dirty="0">
                <a:solidFill>
                  <a:srgbClr val="0B0521"/>
                </a:solidFill>
                <a:effectLst/>
                <a:latin typeface="Muli"/>
              </a:rPr>
              <a:t> </a:t>
            </a:r>
          </a:p>
          <a:p>
            <a:pPr algn="l"/>
            <a:r>
              <a:rPr lang="zh-TW" altLang="en-US" sz="1400" b="1" i="0" dirty="0">
                <a:solidFill>
                  <a:srgbClr val="0B0521"/>
                </a:solidFill>
                <a:effectLst/>
                <a:latin typeface="Muli"/>
              </a:rPr>
              <a:t>原理三、肌肉破壞</a:t>
            </a:r>
            <a:endParaRPr lang="zh-TW" altLang="en-US" b="1" i="0" dirty="0">
              <a:solidFill>
                <a:srgbClr val="0B0521"/>
              </a:solidFill>
              <a:effectLst/>
              <a:latin typeface="Muli"/>
            </a:endParaRPr>
          </a:p>
          <a:p>
            <a:pPr algn="l"/>
            <a:r>
              <a:rPr lang="zh-TW" altLang="en-US" b="0" i="0" dirty="0">
                <a:solidFill>
                  <a:srgbClr val="0B0521"/>
                </a:solidFill>
                <a:effectLst/>
                <a:latin typeface="Muli"/>
              </a:rPr>
              <a:t>當肌肉受到維創時他就會發炎，然後白血球之類的就會跑過並且</a:t>
            </a:r>
            <a:r>
              <a:rPr lang="zh-TW" altLang="en-US" b="1" i="0" dirty="0">
                <a:solidFill>
                  <a:srgbClr val="BD5151"/>
                </a:solidFill>
                <a:effectLst/>
                <a:latin typeface="Muli"/>
              </a:rPr>
              <a:t>刺激幫助修復的細胞來幫助肌肉修復且變得更堅韌。</a:t>
            </a:r>
            <a:endParaRPr lang="zh-TW" altLang="en-US" b="0" i="0" dirty="0">
              <a:solidFill>
                <a:srgbClr val="0B0521"/>
              </a:solidFill>
              <a:effectLst/>
              <a:latin typeface="Muli"/>
            </a:endParaRPr>
          </a:p>
        </p:txBody>
      </p:sp>
    </p:spTree>
    <p:extLst>
      <p:ext uri="{BB962C8B-B14F-4D97-AF65-F5344CB8AC3E}">
        <p14:creationId xmlns:p14="http://schemas.microsoft.com/office/powerpoint/2010/main" val="1103302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7</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How do our muscle grow?</a:t>
            </a:r>
          </a:p>
        </p:txBody>
      </p:sp>
      <p:sp>
        <p:nvSpPr>
          <p:cNvPr id="10" name="文字方塊 9">
            <a:extLst>
              <a:ext uri="{FF2B5EF4-FFF2-40B4-BE49-F238E27FC236}">
                <a16:creationId xmlns:a16="http://schemas.microsoft.com/office/drawing/2014/main" id="{7D6046F4-73C4-86B4-9D97-A63C355DBED7}"/>
              </a:ext>
            </a:extLst>
          </p:cNvPr>
          <p:cNvSpPr txBox="1"/>
          <p:nvPr/>
        </p:nvSpPr>
        <p:spPr>
          <a:xfrm>
            <a:off x="1097711" y="1720840"/>
            <a:ext cx="6094562" cy="3416320"/>
          </a:xfrm>
          <a:prstGeom prst="rect">
            <a:avLst/>
          </a:prstGeom>
          <a:noFill/>
        </p:spPr>
        <p:txBody>
          <a:bodyPr wrap="square">
            <a:spAutoFit/>
          </a:bodyPr>
          <a:lstStyle/>
          <a:p>
            <a:pPr algn="l">
              <a:buFont typeface="+mj-lt"/>
              <a:buAutoNum type="arabicPeriod"/>
            </a:pPr>
            <a:r>
              <a:rPr lang="zh-TW" altLang="en-US" sz="1800" b="1" i="0" dirty="0">
                <a:solidFill>
                  <a:srgbClr val="BF5A5A"/>
                </a:solidFill>
                <a:effectLst/>
                <a:latin typeface="Muli"/>
              </a:rPr>
              <a:t>漸進性負重增加是肌肥大的關鍵</a:t>
            </a:r>
            <a:endParaRPr lang="zh-TW" altLang="en-US" b="0" i="0" dirty="0">
              <a:solidFill>
                <a:srgbClr val="0B0521"/>
              </a:solidFill>
              <a:effectLst/>
              <a:latin typeface="Muli"/>
            </a:endParaRPr>
          </a:p>
          <a:p>
            <a:pPr algn="l">
              <a:buFont typeface="+mj-lt"/>
              <a:buAutoNum type="arabicPeriod"/>
            </a:pPr>
            <a:r>
              <a:rPr lang="zh-TW" altLang="en-US" sz="1800" b="0" i="0" dirty="0">
                <a:solidFill>
                  <a:srgbClr val="000000"/>
                </a:solidFill>
                <a:effectLst/>
                <a:latin typeface="Muli"/>
              </a:rPr>
              <a:t>適量的訓練量能確保肌肉穩定增長，太低會長不出肌肉，維持的話不會進步。太高會壓抑力量提升，也會</a:t>
            </a:r>
            <a:r>
              <a:rPr lang="zh-TW" altLang="en-US" sz="1800" b="1" i="0" dirty="0">
                <a:solidFill>
                  <a:srgbClr val="BF5A5A"/>
                </a:solidFill>
                <a:effectLst/>
                <a:latin typeface="Muli"/>
              </a:rPr>
              <a:t>過度訓練造成反效果</a:t>
            </a:r>
            <a:r>
              <a:rPr lang="zh-TW" altLang="en-US" sz="1800" b="0" i="0" dirty="0">
                <a:solidFill>
                  <a:srgbClr val="000000"/>
                </a:solidFill>
                <a:effectLst/>
                <a:latin typeface="Muli"/>
              </a:rPr>
              <a:t>。</a:t>
            </a:r>
            <a:endParaRPr lang="zh-TW" altLang="en-US" b="0" i="0" dirty="0">
              <a:solidFill>
                <a:srgbClr val="0B0521"/>
              </a:solidFill>
              <a:effectLst/>
              <a:latin typeface="Muli"/>
            </a:endParaRPr>
          </a:p>
          <a:p>
            <a:pPr algn="l">
              <a:buFont typeface="+mj-lt"/>
              <a:buAutoNum type="arabicPeriod"/>
            </a:pPr>
            <a:r>
              <a:rPr lang="zh-TW" altLang="en-US" sz="1800" b="0" i="0" dirty="0">
                <a:solidFill>
                  <a:srgbClr val="000000"/>
                </a:solidFill>
                <a:effectLst/>
                <a:latin typeface="Muli"/>
              </a:rPr>
              <a:t>長肌肉最優良的期間是相同的健身課表跑 </a:t>
            </a:r>
            <a:r>
              <a:rPr lang="en-US" altLang="zh-TW" sz="1800" b="0" i="0" dirty="0">
                <a:solidFill>
                  <a:srgbClr val="000000"/>
                </a:solidFill>
                <a:effectLst/>
                <a:latin typeface="Muli"/>
              </a:rPr>
              <a:t>3 – 10 </a:t>
            </a:r>
            <a:r>
              <a:rPr lang="zh-TW" altLang="en-US" sz="1800" b="0" i="0" dirty="0">
                <a:solidFill>
                  <a:srgbClr val="000000"/>
                </a:solidFill>
                <a:effectLst/>
                <a:latin typeface="Muli"/>
              </a:rPr>
              <a:t>週之間。前兩週主要只是肌肉修復，比較少肌肥大。</a:t>
            </a:r>
            <a:r>
              <a:rPr lang="zh-TW" altLang="en-US" sz="1800" b="1" i="0" dirty="0">
                <a:solidFill>
                  <a:srgbClr val="BF5A5A"/>
                </a:solidFill>
                <a:effectLst/>
                <a:latin typeface="Muli"/>
              </a:rPr>
              <a:t>所以不要太常換重訓課表</a:t>
            </a:r>
            <a:r>
              <a:rPr lang="zh-TW" altLang="en-US" sz="1800" b="0" i="0" dirty="0">
                <a:solidFill>
                  <a:srgbClr val="000000"/>
                </a:solidFill>
                <a:effectLst/>
                <a:latin typeface="Muli"/>
              </a:rPr>
              <a:t>。</a:t>
            </a:r>
            <a:endParaRPr lang="zh-TW" altLang="en-US" b="0" i="0" dirty="0">
              <a:solidFill>
                <a:srgbClr val="0B0521"/>
              </a:solidFill>
              <a:effectLst/>
              <a:latin typeface="Muli"/>
            </a:endParaRPr>
          </a:p>
          <a:p>
            <a:pPr algn="l">
              <a:buFont typeface="+mj-lt"/>
              <a:buAutoNum type="arabicPeriod"/>
            </a:pPr>
            <a:r>
              <a:rPr lang="zh-TW" altLang="en-US" sz="1800" b="0" i="0" dirty="0">
                <a:solidFill>
                  <a:srgbClr val="000000"/>
                </a:solidFill>
                <a:effectLst/>
                <a:latin typeface="Muli"/>
              </a:rPr>
              <a:t>同個部位訓練頻率高，</a:t>
            </a:r>
            <a:r>
              <a:rPr lang="zh-TW" altLang="en-US" sz="1800" b="1" i="0" dirty="0">
                <a:solidFill>
                  <a:srgbClr val="BF5A5A"/>
                </a:solidFill>
                <a:effectLst/>
                <a:latin typeface="Muli"/>
              </a:rPr>
              <a:t>肌肥大效果好</a:t>
            </a:r>
            <a:r>
              <a:rPr lang="zh-TW" altLang="en-US" sz="1800" b="0" i="0" dirty="0">
                <a:solidFill>
                  <a:srgbClr val="000000"/>
                </a:solidFill>
                <a:effectLst/>
                <a:latin typeface="Muli"/>
              </a:rPr>
              <a:t>。</a:t>
            </a:r>
            <a:endParaRPr lang="zh-TW" altLang="en-US" b="0" i="0" dirty="0">
              <a:solidFill>
                <a:srgbClr val="0B0521"/>
              </a:solidFill>
              <a:effectLst/>
              <a:latin typeface="Muli"/>
            </a:endParaRPr>
          </a:p>
          <a:p>
            <a:pPr algn="l">
              <a:buFont typeface="+mj-lt"/>
              <a:buAutoNum type="arabicPeriod"/>
            </a:pPr>
            <a:r>
              <a:rPr lang="en-US" altLang="zh-TW" sz="1800" b="0" i="0" dirty="0">
                <a:solidFill>
                  <a:srgbClr val="000000"/>
                </a:solidFill>
                <a:effectLst/>
                <a:latin typeface="Muli"/>
              </a:rPr>
              <a:t>4-20</a:t>
            </a:r>
            <a:r>
              <a:rPr lang="zh-TW" altLang="en-US" sz="1800" b="0" i="0" dirty="0">
                <a:solidFill>
                  <a:srgbClr val="000000"/>
                </a:solidFill>
                <a:effectLst/>
                <a:latin typeface="Muli"/>
              </a:rPr>
              <a:t>下一組的動作，肌肥大效果一樣。次數越低，</a:t>
            </a:r>
            <a:r>
              <a:rPr lang="zh-TW" altLang="en-US" sz="1800" b="1" i="0" dirty="0">
                <a:solidFill>
                  <a:srgbClr val="BF5A5A"/>
                </a:solidFill>
                <a:effectLst/>
                <a:latin typeface="Muli"/>
              </a:rPr>
              <a:t>力量增加越明顯</a:t>
            </a:r>
            <a:r>
              <a:rPr lang="zh-TW" altLang="en-US" sz="1800" b="0" i="0" dirty="0">
                <a:solidFill>
                  <a:srgbClr val="000000"/>
                </a:solidFill>
                <a:effectLst/>
                <a:latin typeface="Muli"/>
              </a:rPr>
              <a:t>，所以建議健身時大動作（健力四項）用低次數的方式練，以</a:t>
            </a:r>
            <a:r>
              <a:rPr lang="zh-TW" altLang="en-US" sz="1800" b="1" i="0" dirty="0">
                <a:solidFill>
                  <a:srgbClr val="BF5A5A"/>
                </a:solidFill>
                <a:effectLst/>
                <a:latin typeface="Muli"/>
              </a:rPr>
              <a:t>提升力量</a:t>
            </a:r>
            <a:r>
              <a:rPr lang="zh-TW" altLang="en-US" sz="1800" b="0" i="0" dirty="0">
                <a:solidFill>
                  <a:srgbClr val="000000"/>
                </a:solidFill>
                <a:effectLst/>
                <a:latin typeface="Muli"/>
              </a:rPr>
              <a:t>為目的。小肌群可用</a:t>
            </a:r>
            <a:r>
              <a:rPr lang="zh-TW" altLang="en-US" sz="1800" b="1" i="0" dirty="0">
                <a:solidFill>
                  <a:srgbClr val="BF5A5A"/>
                </a:solidFill>
                <a:effectLst/>
                <a:latin typeface="Muli"/>
              </a:rPr>
              <a:t>高次數的方式練</a:t>
            </a:r>
            <a:r>
              <a:rPr lang="zh-TW" altLang="en-US" sz="1800" b="0" i="0" dirty="0">
                <a:solidFill>
                  <a:srgbClr val="000000"/>
                </a:solidFill>
                <a:effectLst/>
                <a:latin typeface="Muli"/>
              </a:rPr>
              <a:t>，較多感受度。</a:t>
            </a:r>
            <a:endParaRPr lang="zh-TW" altLang="en-US" b="0" i="0" dirty="0">
              <a:solidFill>
                <a:srgbClr val="0B0521"/>
              </a:solidFill>
              <a:effectLst/>
              <a:latin typeface="Muli"/>
            </a:endParaRPr>
          </a:p>
        </p:txBody>
      </p:sp>
      <p:sp>
        <p:nvSpPr>
          <p:cNvPr id="5" name="副標題 4">
            <a:extLst>
              <a:ext uri="{FF2B5EF4-FFF2-40B4-BE49-F238E27FC236}">
                <a16:creationId xmlns:a16="http://schemas.microsoft.com/office/drawing/2014/main" id="{88E745C3-1516-D351-C6FB-3BAFFFF7B21C}"/>
              </a:ext>
            </a:extLst>
          </p:cNvPr>
          <p:cNvSpPr>
            <a:spLocks noGrp="1"/>
          </p:cNvSpPr>
          <p:nvPr>
            <p:ph type="subTitle" idx="15"/>
          </p:nvPr>
        </p:nvSpPr>
        <p:spPr/>
        <p:txBody>
          <a:bodyPr/>
          <a:lstStyle/>
          <a:p>
            <a:endParaRPr lang="zh-HK" altLang="en-US"/>
          </a:p>
        </p:txBody>
      </p:sp>
    </p:spTree>
    <p:extLst>
      <p:ext uri="{BB962C8B-B14F-4D97-AF65-F5344CB8AC3E}">
        <p14:creationId xmlns:p14="http://schemas.microsoft.com/office/powerpoint/2010/main" val="1765760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8</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How do our muscle grow?</a:t>
            </a:r>
          </a:p>
        </p:txBody>
      </p:sp>
      <p:sp>
        <p:nvSpPr>
          <p:cNvPr id="5" name="副標題 4">
            <a:extLst>
              <a:ext uri="{FF2B5EF4-FFF2-40B4-BE49-F238E27FC236}">
                <a16:creationId xmlns:a16="http://schemas.microsoft.com/office/drawing/2014/main" id="{88E745C3-1516-D351-C6FB-3BAFFFF7B21C}"/>
              </a:ext>
            </a:extLst>
          </p:cNvPr>
          <p:cNvSpPr>
            <a:spLocks noGrp="1"/>
          </p:cNvSpPr>
          <p:nvPr>
            <p:ph type="subTitle" idx="15"/>
          </p:nvPr>
        </p:nvSpPr>
        <p:spPr/>
        <p:txBody>
          <a:bodyPr/>
          <a:lstStyle/>
          <a:p>
            <a:endParaRPr lang="zh-HK" altLang="en-US"/>
          </a:p>
        </p:txBody>
      </p:sp>
      <p:sp>
        <p:nvSpPr>
          <p:cNvPr id="12" name="Rectangle 2">
            <a:extLst>
              <a:ext uri="{FF2B5EF4-FFF2-40B4-BE49-F238E27FC236}">
                <a16:creationId xmlns:a16="http://schemas.microsoft.com/office/drawing/2014/main" id="{2FDA5CCA-972B-D01C-8A74-D152B8E47ED0}"/>
              </a:ext>
            </a:extLst>
          </p:cNvPr>
          <p:cNvSpPr>
            <a:spLocks noChangeArrowheads="1"/>
          </p:cNvSpPr>
          <p:nvPr/>
        </p:nvSpPr>
        <p:spPr bwMode="auto">
          <a:xfrm>
            <a:off x="168814" y="1796775"/>
            <a:ext cx="10800272" cy="19793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0" tIns="0" rIns="0" bIns="23805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HK" altLang="zh-HK" sz="1800" b="1" i="0" u="none" strike="noStrike" cap="none" normalizeH="0" baseline="0" dirty="0">
                <a:ln>
                  <a:noFill/>
                </a:ln>
                <a:solidFill>
                  <a:srgbClr val="0B0521"/>
                </a:solidFill>
                <a:effectLst/>
                <a:latin typeface="Arial" panose="020B0604020202020204" pitchFamily="34" charset="0"/>
                <a:ea typeface="Muli"/>
              </a:rPr>
              <a:t>肌肥大與次數、訓練量的關係</a:t>
            </a:r>
            <a:endParaRPr kumimoji="0" lang="zh-HK" altLang="zh-HK" sz="2700" b="1" i="0" u="none" strike="noStrike" cap="none" normalizeH="0" baseline="0" dirty="0">
              <a:ln>
                <a:noFill/>
              </a:ln>
              <a:solidFill>
                <a:srgbClr val="0B0521"/>
              </a:solidFill>
              <a:effectLst/>
              <a:latin typeface="Arial" panose="020B0604020202020204" pitchFamily="34" charset="0"/>
              <a:ea typeface="Muli"/>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HK" sz="1100" b="0" i="0" u="none" strike="noStrike" cap="none" normalizeH="0" baseline="0" dirty="0">
              <a:ln>
                <a:noFill/>
              </a:ln>
              <a:solidFill>
                <a:srgbClr val="0B0521"/>
              </a:solidFill>
              <a:effectLst/>
              <a:latin typeface="Arial" panose="020B0604020202020204" pitchFamily="34" charset="0"/>
              <a:ea typeface="Muli"/>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HK" altLang="zh-HK" sz="1100" b="0" i="0" u="none" strike="noStrike" cap="none" normalizeH="0" baseline="0" dirty="0">
                <a:ln>
                  <a:noFill/>
                </a:ln>
                <a:solidFill>
                  <a:srgbClr val="0B0521"/>
                </a:solidFill>
                <a:effectLst/>
                <a:latin typeface="Arial" panose="020B0604020202020204" pitchFamily="34" charset="0"/>
                <a:ea typeface="Muli"/>
              </a:rPr>
              <a:t>常常聽到說一組做8-12下的練法是最好的肌肥大次數，</a:t>
            </a:r>
            <a:r>
              <a:rPr kumimoji="0" lang="zh-HK" altLang="zh-HK" sz="1100" b="1" i="0" u="none" strike="noStrike" cap="none" normalizeH="0" baseline="0" dirty="0">
                <a:ln>
                  <a:noFill/>
                </a:ln>
                <a:solidFill>
                  <a:srgbClr val="BF5A5A"/>
                </a:solidFill>
                <a:effectLst/>
                <a:latin typeface="Arial" panose="020B0604020202020204" pitchFamily="34" charset="0"/>
                <a:ea typeface="Muli"/>
              </a:rPr>
              <a:t>但研究已經證實，只要訓練量相同，4-20下一組，肌肥大(增肌)效果都是一樣的。</a:t>
            </a:r>
            <a:endParaRPr kumimoji="0" lang="zh-HK" altLang="zh-HK"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HK" altLang="zh-HK" sz="1100" b="0" i="0" u="none" strike="noStrike" cap="none" normalizeH="0" baseline="0" dirty="0">
                <a:ln>
                  <a:noFill/>
                </a:ln>
                <a:solidFill>
                  <a:srgbClr val="0B0521"/>
                </a:solidFill>
                <a:effectLst/>
                <a:latin typeface="Arial" panose="020B0604020202020204" pitchFamily="34" charset="0"/>
                <a:ea typeface="Muli"/>
              </a:rPr>
              <a:t> </a:t>
            </a:r>
            <a:endParaRPr kumimoji="0" lang="zh-HK" altLang="zh-HK"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HK" altLang="zh-HK" sz="1100" b="0" i="0" u="none" strike="noStrike" cap="none" normalizeH="0" baseline="0" dirty="0">
                <a:ln>
                  <a:noFill/>
                </a:ln>
                <a:solidFill>
                  <a:srgbClr val="0B0521"/>
                </a:solidFill>
                <a:effectLst/>
                <a:latin typeface="Arial" panose="020B0604020202020204" pitchFamily="34" charset="0"/>
                <a:ea typeface="Muli"/>
              </a:rPr>
              <a:t>比如說 ：</a:t>
            </a:r>
            <a:endParaRPr kumimoji="0" lang="zh-HK" altLang="zh-HK"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HK" altLang="zh-HK" sz="1100" b="0" i="0" u="none" strike="noStrike" cap="none" normalizeH="0" baseline="0" dirty="0">
                <a:ln>
                  <a:noFill/>
                </a:ln>
                <a:solidFill>
                  <a:srgbClr val="0B0521"/>
                </a:solidFill>
                <a:effectLst/>
                <a:latin typeface="Arial" panose="020B0604020202020204" pitchFamily="34" charset="0"/>
                <a:ea typeface="Muli"/>
              </a:rPr>
              <a:t>100公斤做6組4下 = 6 x 4 x 100 = 2400</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zh-HK" altLang="zh-HK" sz="1100" b="0" i="0" u="none" strike="noStrike" cap="none" normalizeH="0" baseline="0" dirty="0">
                <a:ln>
                  <a:noFill/>
                </a:ln>
                <a:solidFill>
                  <a:srgbClr val="0B0521"/>
                </a:solidFill>
                <a:effectLst/>
                <a:latin typeface="Arial" panose="020B0604020202020204" pitchFamily="34" charset="0"/>
                <a:ea typeface="Muli"/>
              </a:rPr>
              <a:t>60公斤做2組20下 = 2x 20 x 60 = 2400</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zh-HK" altLang="zh-HK" sz="1100" b="0" i="0" u="none" strike="noStrike" cap="none" normalizeH="0" baseline="0" dirty="0">
                <a:ln>
                  <a:noFill/>
                </a:ln>
                <a:solidFill>
                  <a:srgbClr val="0B0521"/>
                </a:solidFill>
                <a:effectLst/>
                <a:latin typeface="Arial" panose="020B0604020202020204" pitchFamily="34" charset="0"/>
                <a:ea typeface="Muli"/>
              </a:rPr>
              <a:t>80公斤做3組10下 = 3 x 10 x 80 = 2400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HK" altLang="zh-HK" sz="1800" b="0" i="0" u="none" strike="noStrike" cap="none" normalizeH="0" baseline="0" dirty="0">
              <a:ln>
                <a:noFill/>
              </a:ln>
              <a:solidFill>
                <a:schemeClr val="tx1"/>
              </a:solidFill>
              <a:effectLst/>
              <a:latin typeface="Arial" panose="020B0604020202020204" pitchFamily="34" charset="0"/>
            </a:endParaRPr>
          </a:p>
        </p:txBody>
      </p:sp>
      <p:sp>
        <p:nvSpPr>
          <p:cNvPr id="14" name="文字方塊 13">
            <a:extLst>
              <a:ext uri="{FF2B5EF4-FFF2-40B4-BE49-F238E27FC236}">
                <a16:creationId xmlns:a16="http://schemas.microsoft.com/office/drawing/2014/main" id="{799D9BFD-F249-73E8-EE83-F64D6C933538}"/>
              </a:ext>
            </a:extLst>
          </p:cNvPr>
          <p:cNvSpPr txBox="1"/>
          <p:nvPr/>
        </p:nvSpPr>
        <p:spPr>
          <a:xfrm>
            <a:off x="1192600" y="3776087"/>
            <a:ext cx="8003157" cy="1200329"/>
          </a:xfrm>
          <a:prstGeom prst="rect">
            <a:avLst/>
          </a:prstGeom>
          <a:noFill/>
        </p:spPr>
        <p:txBody>
          <a:bodyPr wrap="square">
            <a:spAutoFit/>
          </a:bodyPr>
          <a:lstStyle/>
          <a:p>
            <a:r>
              <a:rPr lang="zh-TW" altLang="en-US" b="0" i="0" dirty="0">
                <a:solidFill>
                  <a:srgbClr val="0B0521"/>
                </a:solidFill>
                <a:effectLst/>
                <a:latin typeface="Muli"/>
              </a:rPr>
              <a:t>通常建議是多關節運動大肌群（深蹲硬舉臥推肩推）用</a:t>
            </a:r>
            <a:r>
              <a:rPr lang="zh-TW" altLang="en-US" b="1" i="0" dirty="0">
                <a:solidFill>
                  <a:srgbClr val="BF5A5A"/>
                </a:solidFill>
                <a:effectLst/>
                <a:latin typeface="Muli"/>
              </a:rPr>
              <a:t>少次數、高組數、大重量</a:t>
            </a:r>
            <a:r>
              <a:rPr lang="zh-TW" altLang="en-US" b="0" i="0" dirty="0">
                <a:solidFill>
                  <a:srgbClr val="000000"/>
                </a:solidFill>
                <a:effectLst/>
                <a:latin typeface="Muli"/>
              </a:rPr>
              <a:t>，來提升</a:t>
            </a:r>
            <a:r>
              <a:rPr lang="zh-TW" altLang="en-US" b="1" i="0" dirty="0">
                <a:solidFill>
                  <a:srgbClr val="BF5A5A"/>
                </a:solidFill>
                <a:effectLst/>
                <a:latin typeface="Muli"/>
              </a:rPr>
              <a:t>力量</a:t>
            </a:r>
            <a:r>
              <a:rPr lang="zh-TW" altLang="en-US" b="0" i="0" dirty="0">
                <a:solidFill>
                  <a:srgbClr val="0B0521"/>
                </a:solidFill>
                <a:effectLst/>
                <a:latin typeface="Muli"/>
              </a:rPr>
              <a:t>。</a:t>
            </a:r>
            <a:r>
              <a:rPr lang="zh-TW" altLang="en-US" b="1" i="0" dirty="0">
                <a:solidFill>
                  <a:srgbClr val="BF5A5A"/>
                </a:solidFill>
                <a:effectLst/>
                <a:latin typeface="Muli"/>
              </a:rPr>
              <a:t>中次數中重量</a:t>
            </a:r>
            <a:r>
              <a:rPr lang="zh-TW" altLang="en-US" b="0" i="0" dirty="0">
                <a:solidFill>
                  <a:srgbClr val="000000"/>
                </a:solidFill>
                <a:effectLst/>
                <a:latin typeface="Muli"/>
              </a:rPr>
              <a:t>訓練</a:t>
            </a:r>
            <a:r>
              <a:rPr lang="zh-TW" altLang="en-US" b="0" i="0" dirty="0">
                <a:solidFill>
                  <a:srgbClr val="0B0521"/>
                </a:solidFill>
                <a:effectLst/>
                <a:latin typeface="Muli"/>
              </a:rPr>
              <a:t>主要可以</a:t>
            </a:r>
            <a:r>
              <a:rPr lang="zh-TW" altLang="en-US" b="1" i="0" dirty="0">
                <a:solidFill>
                  <a:srgbClr val="BF5A5A"/>
                </a:solidFill>
                <a:effectLst/>
                <a:latin typeface="Muli"/>
              </a:rPr>
              <a:t>提升我們訓練量</a:t>
            </a:r>
            <a:r>
              <a:rPr lang="zh-TW" altLang="en-US" b="0" i="0" dirty="0">
                <a:solidFill>
                  <a:srgbClr val="0B0521"/>
                </a:solidFill>
                <a:effectLst/>
                <a:latin typeface="Muli"/>
              </a:rPr>
              <a:t>，所以也是必要的。而</a:t>
            </a:r>
            <a:r>
              <a:rPr lang="zh-TW" altLang="en-US" b="1" i="0" dirty="0">
                <a:solidFill>
                  <a:srgbClr val="BF5A5A"/>
                </a:solidFill>
                <a:effectLst/>
                <a:latin typeface="Muli"/>
              </a:rPr>
              <a:t>高次數</a:t>
            </a:r>
            <a:r>
              <a:rPr lang="zh-TW" altLang="en-US" b="0" i="0" dirty="0">
                <a:solidFill>
                  <a:srgbClr val="0B0521"/>
                </a:solidFill>
                <a:effectLst/>
                <a:latin typeface="Muli"/>
              </a:rPr>
              <a:t>的可以留給較小肌群，或機械式的來作</a:t>
            </a:r>
            <a:r>
              <a:rPr lang="zh-TW" altLang="en-US" b="1" i="0" dirty="0">
                <a:solidFill>
                  <a:srgbClr val="BF5A5A"/>
                </a:solidFill>
                <a:effectLst/>
                <a:latin typeface="Muli"/>
              </a:rPr>
              <a:t>感受度</a:t>
            </a:r>
            <a:r>
              <a:rPr lang="zh-TW" altLang="en-US" b="0" i="0" dirty="0">
                <a:solidFill>
                  <a:srgbClr val="0B0521"/>
                </a:solidFill>
                <a:effectLst/>
                <a:latin typeface="Muli"/>
              </a:rPr>
              <a:t>訓練、小肌群訓練之類的。</a:t>
            </a:r>
            <a:endParaRPr lang="zh-HK" altLang="en-US" dirty="0"/>
          </a:p>
        </p:txBody>
      </p:sp>
    </p:spTree>
    <p:extLst>
      <p:ext uri="{BB962C8B-B14F-4D97-AF65-F5344CB8AC3E}">
        <p14:creationId xmlns:p14="http://schemas.microsoft.com/office/powerpoint/2010/main" val="1325768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FF082C6-5256-4C82-9EF3-A7F38008D65E}"/>
              </a:ext>
            </a:extLst>
          </p:cNvPr>
          <p:cNvSpPr>
            <a:spLocks noGrp="1"/>
          </p:cNvSpPr>
          <p:nvPr>
            <p:ph type="sldNum" sz="quarter" idx="12"/>
          </p:nvPr>
        </p:nvSpPr>
        <p:spPr/>
        <p:txBody>
          <a:bodyPr/>
          <a:lstStyle/>
          <a:p>
            <a:fld id="{6F75E9E8-232C-4AE7-ABE1-C7018BDE6178}" type="slidenum">
              <a:rPr lang="en-GB" smtClean="0">
                <a:solidFill>
                  <a:schemeClr val="bg1"/>
                </a:solidFill>
              </a:rPr>
              <a:t>9</a:t>
            </a:fld>
            <a:endParaRPr lang="en-GB">
              <a:solidFill>
                <a:schemeClr val="bg1"/>
              </a:solidFill>
            </a:endParaRPr>
          </a:p>
        </p:txBody>
      </p:sp>
      <p:sp>
        <p:nvSpPr>
          <p:cNvPr id="4" name="Title 3">
            <a:extLst>
              <a:ext uri="{FF2B5EF4-FFF2-40B4-BE49-F238E27FC236}">
                <a16:creationId xmlns:a16="http://schemas.microsoft.com/office/drawing/2014/main" id="{66C9230C-5DDE-DE40-B935-90269754CA09}"/>
              </a:ext>
            </a:extLst>
          </p:cNvPr>
          <p:cNvSpPr>
            <a:spLocks noGrp="1"/>
          </p:cNvSpPr>
          <p:nvPr>
            <p:ph type="title"/>
          </p:nvPr>
        </p:nvSpPr>
        <p:spPr>
          <a:xfrm>
            <a:off x="311150" y="199828"/>
            <a:ext cx="10515600" cy="1325563"/>
          </a:xfrm>
        </p:spPr>
        <p:txBody>
          <a:bodyPr/>
          <a:lstStyle/>
          <a:p>
            <a:r>
              <a:rPr lang="en-US" dirty="0"/>
              <a:t>How do our muscle grow?</a:t>
            </a:r>
          </a:p>
        </p:txBody>
      </p:sp>
      <p:sp>
        <p:nvSpPr>
          <p:cNvPr id="5" name="副標題 4">
            <a:extLst>
              <a:ext uri="{FF2B5EF4-FFF2-40B4-BE49-F238E27FC236}">
                <a16:creationId xmlns:a16="http://schemas.microsoft.com/office/drawing/2014/main" id="{88E745C3-1516-D351-C6FB-3BAFFFF7B21C}"/>
              </a:ext>
            </a:extLst>
          </p:cNvPr>
          <p:cNvSpPr>
            <a:spLocks noGrp="1"/>
          </p:cNvSpPr>
          <p:nvPr>
            <p:ph type="subTitle" idx="15"/>
          </p:nvPr>
        </p:nvSpPr>
        <p:spPr/>
        <p:txBody>
          <a:bodyPr/>
          <a:lstStyle/>
          <a:p>
            <a:endParaRPr lang="zh-HK" altLang="en-US"/>
          </a:p>
        </p:txBody>
      </p:sp>
    </p:spTree>
    <p:extLst>
      <p:ext uri="{BB962C8B-B14F-4D97-AF65-F5344CB8AC3E}">
        <p14:creationId xmlns:p14="http://schemas.microsoft.com/office/powerpoint/2010/main" val="3496145353"/>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1C77264F59F24BBDAF9F3A846CA882" ma:contentTypeVersion="2" ma:contentTypeDescription="Create a new document." ma:contentTypeScope="" ma:versionID="6bbc7d0445150c7daccfed50667a3bc8">
  <xsd:schema xmlns:xsd="http://www.w3.org/2001/XMLSchema" xmlns:xs="http://www.w3.org/2001/XMLSchema" xmlns:p="http://schemas.microsoft.com/office/2006/metadata/properties" xmlns:ns3="86a3d92b-cfc4-42e8-8e6a-d7f46701f255" targetNamespace="http://schemas.microsoft.com/office/2006/metadata/properties" ma:root="true" ma:fieldsID="462e98f584bcb5ae3d2f4312af29f6a9" ns3:_="">
    <xsd:import namespace="86a3d92b-cfc4-42e8-8e6a-d7f46701f255"/>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a3d92b-cfc4-42e8-8e6a-d7f46701f2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CDD516-7716-41CE-88C8-90F58EBC9628}">
  <ds:schemaRefs>
    <ds:schemaRef ds:uri="http://schemas.microsoft.com/sharepoint/v3/contenttype/forms"/>
  </ds:schemaRefs>
</ds:datastoreItem>
</file>

<file path=customXml/itemProps2.xml><?xml version="1.0" encoding="utf-8"?>
<ds:datastoreItem xmlns:ds="http://schemas.openxmlformats.org/officeDocument/2006/customXml" ds:itemID="{2DFD9634-80AB-4713-A4B4-6A7C5F0181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a3d92b-cfc4-42e8-8e6a-d7f46701f2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B18765-EE05-4671-95E4-08F3842B8492}">
  <ds:schemaRefs>
    <ds:schemaRef ds:uri="http://purl.org/dc/dcmitype/"/>
    <ds:schemaRef ds:uri="http://schemas.microsoft.com/office/2006/documentManagement/types"/>
    <ds:schemaRef ds:uri="http://purl.org/dc/elements/1.1/"/>
    <ds:schemaRef ds:uri="http://www.w3.org/XML/1998/namespace"/>
    <ds:schemaRef ds:uri="http://schemas.microsoft.com/office/infopath/2007/PartnerControls"/>
    <ds:schemaRef ds:uri="http://purl.org/dc/terms/"/>
    <ds:schemaRef ds:uri="http://schemas.openxmlformats.org/package/2006/metadata/core-properties"/>
    <ds:schemaRef ds:uri="86a3d92b-cfc4-42e8-8e6a-d7f46701f25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197</TotalTime>
  <Words>2088</Words>
  <Application>Microsoft Office PowerPoint</Application>
  <PresentationFormat>寬螢幕</PresentationFormat>
  <Paragraphs>117</Paragraphs>
  <Slides>18</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18</vt:i4>
      </vt:variant>
    </vt:vector>
  </HeadingPairs>
  <TitlesOfParts>
    <vt:vector size="26" baseType="lpstr">
      <vt:lpstr>Muli</vt:lpstr>
      <vt:lpstr>Noto Sans TC</vt:lpstr>
      <vt:lpstr>Arial</vt:lpstr>
      <vt:lpstr>Calibri</vt:lpstr>
      <vt:lpstr>Calibri Light</vt:lpstr>
      <vt:lpstr>Roboto</vt:lpstr>
      <vt:lpstr>Tahoma</vt:lpstr>
      <vt:lpstr>Office 佈景主題</vt:lpstr>
      <vt:lpstr>Live Style</vt:lpstr>
      <vt:lpstr>Common types of exercise</vt:lpstr>
      <vt:lpstr>Common types of exercise</vt:lpstr>
      <vt:lpstr>What is weight-training</vt:lpstr>
      <vt:lpstr>How do our muscle grow?</vt:lpstr>
      <vt:lpstr>How do our muscle grow?</vt:lpstr>
      <vt:lpstr>How do our muscle grow?</vt:lpstr>
      <vt:lpstr>How do our muscle grow?</vt:lpstr>
      <vt:lpstr>How do our muscle grow?</vt:lpstr>
      <vt:lpstr>Different types of training methods</vt:lpstr>
      <vt:lpstr>Muscle group</vt:lpstr>
      <vt:lpstr>Muscle group</vt:lpstr>
      <vt:lpstr>Workout plan</vt:lpstr>
      <vt:lpstr>Workout plan</vt:lpstr>
      <vt:lpstr>Workout plan</vt:lpstr>
      <vt:lpstr>Myth of weight training</vt:lpstr>
      <vt:lpstr>Myth of weight training</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Funds update</dc:title>
  <dc:creator>Andy Tse</dc:creator>
  <cp:lastModifiedBy>Andy Tse</cp:lastModifiedBy>
  <cp:revision>4</cp:revision>
  <dcterms:created xsi:type="dcterms:W3CDTF">2022-07-19T01:56:18Z</dcterms:created>
  <dcterms:modified xsi:type="dcterms:W3CDTF">2022-08-09T16:21:30Z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0x010100A21C77264F59F24BBDAF9F3A846CA882</vt:lpwstr>
  </property>
</Properties>
</file>